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6" r:id="rId2"/>
    <p:sldId id="257" r:id="rId3"/>
    <p:sldId id="258" r:id="rId4"/>
    <p:sldId id="259" r:id="rId5"/>
    <p:sldId id="262" r:id="rId6"/>
    <p:sldId id="260" r:id="rId7"/>
    <p:sldId id="261" r:id="rId8"/>
    <p:sldId id="264" r:id="rId9"/>
    <p:sldId id="263" r:id="rId10"/>
    <p:sldId id="265" r:id="rId11"/>
    <p:sldId id="266" r:id="rId12"/>
    <p:sldId id="267" r:id="rId13"/>
    <p:sldId id="268" r:id="rId14"/>
    <p:sldId id="269" r:id="rId15"/>
    <p:sldId id="270" r:id="rId16"/>
    <p:sldId id="271" r:id="rId17"/>
    <p:sldId id="272"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83F8881-27B2-4F96-AAD8-D1FE207B59CE}">
  <a:tblStyle styleId="{C83F8881-27B2-4F96-AAD8-D1FE207B59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978"/>
    <p:restoredTop sz="94719"/>
  </p:normalViewPr>
  <p:slideViewPr>
    <p:cSldViewPr snapToGrid="0">
      <p:cViewPr varScale="1">
        <p:scale>
          <a:sx n="198" d="100"/>
          <a:sy n="198" d="100"/>
        </p:scale>
        <p:origin x="1152"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186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2822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80529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4293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0080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24379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8495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369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4db61307f4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4db61307f4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4db61307f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4db61307f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4db61307f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4db61307f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4db61307f4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4db61307f4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4db61307f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4db61307f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4db61307f4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4db61307f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4db61307f4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4db61307f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2204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igilent.com/reference/_media/reference/pmod/pmod-interface-specification-1_3_1.pdf"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hyperlink" Target="https://www.digikey.com/en/products/detail/amphenol-cs-commercial-products/12402012E212A/13683192" TargetMode="External"/><Relationship Id="rId7"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hyperlink" Target="https://www.digikey.com/en/products/detail/qualtek/3027007-005M/9738749"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hyperlink" Target="https://www.digikey.com/en/products/detail/texas-instruments/TS3A27518EPWR/2075716"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hyperlink" Target="https://www.digikey.com/en/products/detail/w%C3%BCrth-elektronik/418121270804/5208895"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hyperlink" Target="https://www.digikey.com/en/products/detail/c-k/PTS636-SK25J-SMTR-LFS/10071739"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hyperlink" Target="mailto:rahulkumar@berkeley.edu"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sp>
        <p:nvSpPr>
          <p:cNvPr id="55" name="Google Shape;55;p13"/>
          <p:cNvSpPr txBox="1"/>
          <p:nvPr/>
        </p:nvSpPr>
        <p:spPr>
          <a:xfrm>
            <a:off x="6650" y="-13300"/>
            <a:ext cx="9144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10/24/23</a:t>
            </a:r>
          </a:p>
          <a:p>
            <a:pPr marL="0" lvl="0" indent="0" algn="l" rtl="0">
              <a:spcBef>
                <a:spcPts val="0"/>
              </a:spcBef>
              <a:spcAft>
                <a:spcPts val="0"/>
              </a:spcAft>
              <a:buNone/>
            </a:pPr>
            <a:r>
              <a:rPr lang="en" sz="1000" dirty="0"/>
              <a:t>Updated: 11/13/23</a:t>
            </a:r>
            <a:endParaRPr sz="1000" dirty="0"/>
          </a:p>
        </p:txBody>
      </p:sp>
      <p:sp>
        <p:nvSpPr>
          <p:cNvPr id="56" name="Google Shape;56;p13"/>
          <p:cNvSpPr txBox="1"/>
          <p:nvPr/>
        </p:nvSpPr>
        <p:spPr>
          <a:xfrm>
            <a:off x="1002150" y="2022800"/>
            <a:ext cx="7139700" cy="69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Board Physical Plan</a:t>
            </a:r>
          </a:p>
          <a:p>
            <a:pPr marL="0" lvl="0" indent="0" algn="ctr" rtl="0">
              <a:spcBef>
                <a:spcPts val="0"/>
              </a:spcBef>
              <a:spcAft>
                <a:spcPts val="0"/>
              </a:spcAft>
              <a:buNone/>
            </a:pPr>
            <a:endParaRPr lang="en" sz="2000" dirty="0"/>
          </a:p>
          <a:p>
            <a:pPr marL="0" lvl="0" indent="0" algn="ctr" rtl="0">
              <a:spcBef>
                <a:spcPts val="0"/>
              </a:spcBef>
              <a:spcAft>
                <a:spcPts val="0"/>
              </a:spcAft>
              <a:buNone/>
            </a:pPr>
            <a:r>
              <a:rPr lang="en" sz="2000" dirty="0"/>
              <a:t>STAC-v1</a:t>
            </a:r>
            <a:endParaRPr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PMOD specifications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4616648"/>
          </a:xfrm>
          <a:prstGeom prst="rect">
            <a:avLst/>
          </a:prstGeom>
          <a:noFill/>
        </p:spPr>
        <p:txBody>
          <a:bodyPr wrap="square" rtlCol="0">
            <a:spAutoFit/>
          </a:bodyPr>
          <a:lstStyle/>
          <a:p>
            <a:r>
              <a:rPr lang="en-US" dirty="0"/>
              <a:t>We will use PMODs A, C, and D.</a:t>
            </a:r>
          </a:p>
          <a:p>
            <a:endParaRPr lang="en-US" dirty="0"/>
          </a:p>
          <a:p>
            <a:r>
              <a:rPr lang="en-US" dirty="0"/>
              <a:t>In the picture to the right, the white </a:t>
            </a:r>
            <a:r>
              <a:rPr lang="en-US" dirty="0" err="1"/>
              <a:t>Digilent</a:t>
            </a:r>
            <a:r>
              <a:rPr lang="en-US" dirty="0"/>
              <a:t> board is the Arty. The STAC board will plug in (using male headers) to the 4 female PMOD connectors on the Arty.</a:t>
            </a:r>
          </a:p>
          <a:p>
            <a:endParaRPr lang="en-US" dirty="0"/>
          </a:p>
          <a:p>
            <a:r>
              <a:rPr lang="en-US" dirty="0"/>
              <a:t>Pins 5 and 11 are GND. Pins 6 and 12 are normally VCC, but we will no-connect them so that STAC and the Arty don’t share supplies.</a:t>
            </a:r>
          </a:p>
          <a:p>
            <a:endParaRPr lang="en-US" dirty="0"/>
          </a:p>
          <a:p>
            <a:r>
              <a:rPr lang="en-US" dirty="0"/>
              <a:t>PMOD specs: </a:t>
            </a:r>
            <a:r>
              <a:rPr lang="en-US" dirty="0">
                <a:hlinkClick r:id="rId3"/>
              </a:rPr>
              <a:t>https://</a:t>
            </a:r>
            <a:r>
              <a:rPr lang="en-US" dirty="0" err="1">
                <a:hlinkClick r:id="rId3"/>
              </a:rPr>
              <a:t>digilent.com</a:t>
            </a:r>
            <a:r>
              <a:rPr lang="en-US" dirty="0">
                <a:hlinkClick r:id="rId3"/>
              </a:rPr>
              <a:t>/reference/_media/reference/</a:t>
            </a:r>
            <a:r>
              <a:rPr lang="en-US" dirty="0" err="1">
                <a:hlinkClick r:id="rId3"/>
              </a:rPr>
              <a:t>pmod</a:t>
            </a:r>
            <a:r>
              <a:rPr lang="en-US" dirty="0">
                <a:hlinkClick r:id="rId3"/>
              </a:rPr>
              <a:t>/pmod-interface-specification-1_3_1.pdf</a:t>
            </a:r>
            <a:endParaRPr lang="en-US" dirty="0"/>
          </a:p>
        </p:txBody>
      </p:sp>
      <p:pic>
        <p:nvPicPr>
          <p:cNvPr id="4" name="Picture 3">
            <a:extLst>
              <a:ext uri="{FF2B5EF4-FFF2-40B4-BE49-F238E27FC236}">
                <a16:creationId xmlns:a16="http://schemas.microsoft.com/office/drawing/2014/main" id="{62849A60-5751-E910-953B-4BDC68620EDF}"/>
              </a:ext>
            </a:extLst>
          </p:cNvPr>
          <p:cNvPicPr>
            <a:picLocks noChangeAspect="1"/>
          </p:cNvPicPr>
          <p:nvPr/>
        </p:nvPicPr>
        <p:blipFill>
          <a:blip r:embed="rId4"/>
          <a:stretch>
            <a:fillRect/>
          </a:stretch>
        </p:blipFill>
        <p:spPr>
          <a:xfrm>
            <a:off x="3510632" y="0"/>
            <a:ext cx="5236176" cy="5143500"/>
          </a:xfrm>
          <a:prstGeom prst="rect">
            <a:avLst/>
          </a:prstGeom>
        </p:spPr>
      </p:pic>
    </p:spTree>
    <p:extLst>
      <p:ext uri="{BB962C8B-B14F-4D97-AF65-F5344CB8AC3E}">
        <p14:creationId xmlns:p14="http://schemas.microsoft.com/office/powerpoint/2010/main" val="153656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Source Meter</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677656"/>
          </a:xfrm>
          <a:prstGeom prst="rect">
            <a:avLst/>
          </a:prstGeom>
          <a:noFill/>
        </p:spPr>
        <p:txBody>
          <a:bodyPr wrap="square" rtlCol="0">
            <a:spAutoFit/>
          </a:bodyPr>
          <a:lstStyle/>
          <a:p>
            <a:r>
              <a:rPr lang="en-US" dirty="0"/>
              <a:t>Where a precise voltage on VDDD (nominally 1.8V) is required, we will use a Keithley 2420 source meter.</a:t>
            </a:r>
          </a:p>
          <a:p>
            <a:endParaRPr lang="en-US" dirty="0"/>
          </a:p>
          <a:p>
            <a:r>
              <a:rPr lang="en-US" dirty="0"/>
              <a:t>Will connect banana plugs from source meter to 0.1” headers on the board. Board supports 4 wire connection, with the sense wires tied to the VDDD pin nearest to the SRAM test area.</a:t>
            </a:r>
          </a:p>
        </p:txBody>
      </p:sp>
      <p:pic>
        <p:nvPicPr>
          <p:cNvPr id="5" name="Picture 4">
            <a:extLst>
              <a:ext uri="{FF2B5EF4-FFF2-40B4-BE49-F238E27FC236}">
                <a16:creationId xmlns:a16="http://schemas.microsoft.com/office/drawing/2014/main" id="{67F20CBF-7F4F-8FAD-56C8-385F03FD8149}"/>
              </a:ext>
            </a:extLst>
          </p:cNvPr>
          <p:cNvPicPr>
            <a:picLocks noChangeAspect="1"/>
          </p:cNvPicPr>
          <p:nvPr/>
        </p:nvPicPr>
        <p:blipFill>
          <a:blip r:embed="rId3"/>
          <a:stretch>
            <a:fillRect/>
          </a:stretch>
        </p:blipFill>
        <p:spPr>
          <a:xfrm>
            <a:off x="2976959" y="387927"/>
            <a:ext cx="5620327" cy="4215245"/>
          </a:xfrm>
          <a:prstGeom prst="rect">
            <a:avLst/>
          </a:prstGeom>
        </p:spPr>
      </p:pic>
    </p:spTree>
    <p:extLst>
      <p:ext uri="{BB962C8B-B14F-4D97-AF65-F5344CB8AC3E}">
        <p14:creationId xmlns:p14="http://schemas.microsoft.com/office/powerpoint/2010/main" val="375572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Source Meter Cables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1815882"/>
          </a:xfrm>
          <a:prstGeom prst="rect">
            <a:avLst/>
          </a:prstGeom>
          <a:noFill/>
        </p:spPr>
        <p:txBody>
          <a:bodyPr wrap="square" rtlCol="0">
            <a:spAutoFit/>
          </a:bodyPr>
          <a:lstStyle/>
          <a:p>
            <a:r>
              <a:rPr lang="en-US" dirty="0"/>
              <a:t>An example cable for connecting the source meter to the board is shown to the right.</a:t>
            </a:r>
          </a:p>
          <a:p>
            <a:endParaRPr lang="en-US" dirty="0"/>
          </a:p>
          <a:p>
            <a:r>
              <a:rPr lang="en-US" dirty="0"/>
              <a:t>The headers on the board are </a:t>
            </a:r>
            <a:r>
              <a:rPr lang="en-US" dirty="0" err="1"/>
              <a:t>Samtec</a:t>
            </a:r>
            <a:r>
              <a:rPr lang="en-US" dirty="0"/>
              <a:t> TSW 0.1” male headers</a:t>
            </a:r>
            <a:r>
              <a:rPr lang="en-US" dirty="0">
                <a:sym typeface="Wingdings" pitchFamily="2" charset="2"/>
              </a:rPr>
              <a:t> (see below).</a:t>
            </a:r>
            <a:endParaRPr lang="en-US" dirty="0"/>
          </a:p>
        </p:txBody>
      </p:sp>
      <p:pic>
        <p:nvPicPr>
          <p:cNvPr id="3" name="Picture 2">
            <a:extLst>
              <a:ext uri="{FF2B5EF4-FFF2-40B4-BE49-F238E27FC236}">
                <a16:creationId xmlns:a16="http://schemas.microsoft.com/office/drawing/2014/main" id="{81BDFA6F-0B9E-C450-EB21-FECC02C73D17}"/>
              </a:ext>
            </a:extLst>
          </p:cNvPr>
          <p:cNvPicPr>
            <a:picLocks noChangeAspect="1"/>
          </p:cNvPicPr>
          <p:nvPr/>
        </p:nvPicPr>
        <p:blipFill>
          <a:blip r:embed="rId3"/>
          <a:stretch>
            <a:fillRect/>
          </a:stretch>
        </p:blipFill>
        <p:spPr>
          <a:xfrm>
            <a:off x="3403161" y="251742"/>
            <a:ext cx="5194125" cy="4434875"/>
          </a:xfrm>
          <a:prstGeom prst="rect">
            <a:avLst/>
          </a:prstGeom>
        </p:spPr>
      </p:pic>
      <p:pic>
        <p:nvPicPr>
          <p:cNvPr id="4" name="Picture 3">
            <a:extLst>
              <a:ext uri="{FF2B5EF4-FFF2-40B4-BE49-F238E27FC236}">
                <a16:creationId xmlns:a16="http://schemas.microsoft.com/office/drawing/2014/main" id="{26B7ABE7-8B16-D36E-F472-B3088071B755}"/>
              </a:ext>
            </a:extLst>
          </p:cNvPr>
          <p:cNvPicPr>
            <a:picLocks noChangeAspect="1"/>
          </p:cNvPicPr>
          <p:nvPr/>
        </p:nvPicPr>
        <p:blipFill>
          <a:blip r:embed="rId4"/>
          <a:stretch>
            <a:fillRect/>
          </a:stretch>
        </p:blipFill>
        <p:spPr>
          <a:xfrm>
            <a:off x="276620" y="2469179"/>
            <a:ext cx="2962834" cy="2395105"/>
          </a:xfrm>
          <a:prstGeom prst="rect">
            <a:avLst/>
          </a:prstGeom>
        </p:spPr>
      </p:pic>
    </p:spTree>
    <p:extLst>
      <p:ext uri="{BB962C8B-B14F-4D97-AF65-F5344CB8AC3E}">
        <p14:creationId xmlns:p14="http://schemas.microsoft.com/office/powerpoint/2010/main" val="1456309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USB C Connection</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031325"/>
          </a:xfrm>
          <a:prstGeom prst="rect">
            <a:avLst/>
          </a:prstGeom>
          <a:noFill/>
        </p:spPr>
        <p:txBody>
          <a:bodyPr wrap="square" rtlCol="0">
            <a:spAutoFit/>
          </a:bodyPr>
          <a:lstStyle/>
          <a:p>
            <a:r>
              <a:rPr lang="en-US" dirty="0"/>
              <a:t>An FTDI 2232HL IC adapts UART+JTAG from the Rocket to USB. A USB-C connector allows interfacing the FT2232HL to a laptop.</a:t>
            </a:r>
          </a:p>
          <a:p>
            <a:endParaRPr lang="en-US" dirty="0"/>
          </a:p>
          <a:p>
            <a:r>
              <a:rPr lang="en-US" dirty="0"/>
              <a:t>We are using a 12 pin </a:t>
            </a:r>
            <a:r>
              <a:rPr lang="en-US" dirty="0">
                <a:hlinkClick r:id="rId3"/>
              </a:rPr>
              <a:t>Amphenol 12402012E212A </a:t>
            </a:r>
            <a:r>
              <a:rPr lang="en-US" dirty="0"/>
              <a:t>connector.</a:t>
            </a:r>
          </a:p>
        </p:txBody>
      </p:sp>
      <p:pic>
        <p:nvPicPr>
          <p:cNvPr id="5" name="Picture 4">
            <a:extLst>
              <a:ext uri="{FF2B5EF4-FFF2-40B4-BE49-F238E27FC236}">
                <a16:creationId xmlns:a16="http://schemas.microsoft.com/office/drawing/2014/main" id="{C6FA8596-F069-098D-9D19-5F89443EEA69}"/>
              </a:ext>
            </a:extLst>
          </p:cNvPr>
          <p:cNvPicPr>
            <a:picLocks noChangeAspect="1"/>
          </p:cNvPicPr>
          <p:nvPr/>
        </p:nvPicPr>
        <p:blipFill>
          <a:blip r:embed="rId4"/>
          <a:stretch>
            <a:fillRect/>
          </a:stretch>
        </p:blipFill>
        <p:spPr>
          <a:xfrm>
            <a:off x="251863" y="2699353"/>
            <a:ext cx="2537098" cy="2144763"/>
          </a:xfrm>
          <a:prstGeom prst="rect">
            <a:avLst/>
          </a:prstGeom>
        </p:spPr>
      </p:pic>
      <p:pic>
        <p:nvPicPr>
          <p:cNvPr id="6" name="Picture 5">
            <a:extLst>
              <a:ext uri="{FF2B5EF4-FFF2-40B4-BE49-F238E27FC236}">
                <a16:creationId xmlns:a16="http://schemas.microsoft.com/office/drawing/2014/main" id="{0B6B4B6D-715F-6564-C4B9-5FFF7FBF32C2}"/>
              </a:ext>
            </a:extLst>
          </p:cNvPr>
          <p:cNvPicPr>
            <a:picLocks noChangeAspect="1"/>
          </p:cNvPicPr>
          <p:nvPr/>
        </p:nvPicPr>
        <p:blipFill>
          <a:blip r:embed="rId5"/>
          <a:stretch>
            <a:fillRect/>
          </a:stretch>
        </p:blipFill>
        <p:spPr>
          <a:xfrm>
            <a:off x="3265632" y="3516685"/>
            <a:ext cx="5549900" cy="1308100"/>
          </a:xfrm>
          <a:prstGeom prst="rect">
            <a:avLst/>
          </a:prstGeom>
        </p:spPr>
      </p:pic>
      <p:pic>
        <p:nvPicPr>
          <p:cNvPr id="7" name="Picture 6">
            <a:extLst>
              <a:ext uri="{FF2B5EF4-FFF2-40B4-BE49-F238E27FC236}">
                <a16:creationId xmlns:a16="http://schemas.microsoft.com/office/drawing/2014/main" id="{4F3BC0FF-06AA-D462-F3C7-85131D2A9545}"/>
              </a:ext>
            </a:extLst>
          </p:cNvPr>
          <p:cNvPicPr>
            <a:picLocks noChangeAspect="1"/>
          </p:cNvPicPr>
          <p:nvPr/>
        </p:nvPicPr>
        <p:blipFill>
          <a:blip r:embed="rId6"/>
          <a:stretch>
            <a:fillRect/>
          </a:stretch>
        </p:blipFill>
        <p:spPr>
          <a:xfrm>
            <a:off x="2788961" y="112067"/>
            <a:ext cx="2617832" cy="3219156"/>
          </a:xfrm>
          <a:prstGeom prst="rect">
            <a:avLst/>
          </a:prstGeom>
        </p:spPr>
      </p:pic>
      <p:pic>
        <p:nvPicPr>
          <p:cNvPr id="8" name="Picture 7">
            <a:extLst>
              <a:ext uri="{FF2B5EF4-FFF2-40B4-BE49-F238E27FC236}">
                <a16:creationId xmlns:a16="http://schemas.microsoft.com/office/drawing/2014/main" id="{912789B0-590A-90B8-48D9-0EFF1620B4AD}"/>
              </a:ext>
            </a:extLst>
          </p:cNvPr>
          <p:cNvPicPr>
            <a:picLocks noChangeAspect="1"/>
          </p:cNvPicPr>
          <p:nvPr/>
        </p:nvPicPr>
        <p:blipFill>
          <a:blip r:embed="rId7"/>
          <a:stretch>
            <a:fillRect/>
          </a:stretch>
        </p:blipFill>
        <p:spPr>
          <a:xfrm>
            <a:off x="5588370" y="238285"/>
            <a:ext cx="2835193" cy="3092938"/>
          </a:xfrm>
          <a:prstGeom prst="rect">
            <a:avLst/>
          </a:prstGeom>
        </p:spPr>
      </p:pic>
    </p:spTree>
    <p:extLst>
      <p:ext uri="{BB962C8B-B14F-4D97-AF65-F5344CB8AC3E}">
        <p14:creationId xmlns:p14="http://schemas.microsoft.com/office/powerpoint/2010/main" val="41676060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USB C Connection</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893100"/>
          </a:xfrm>
          <a:prstGeom prst="rect">
            <a:avLst/>
          </a:prstGeom>
          <a:noFill/>
        </p:spPr>
        <p:txBody>
          <a:bodyPr wrap="square" rtlCol="0">
            <a:spAutoFit/>
          </a:bodyPr>
          <a:lstStyle/>
          <a:p>
            <a:r>
              <a:rPr lang="en-US" dirty="0"/>
              <a:t>The USB C connector should be placed so that it doesn’t interfere with the SMA connectors, and so that it is convenient to plug in both the STAC board and the Arty FPGA board to a laptop, occasionally at the same time. We’ll use a laptop with a USB C port (female).</a:t>
            </a:r>
          </a:p>
          <a:p>
            <a:endParaRPr lang="en-US" dirty="0"/>
          </a:p>
          <a:p>
            <a:r>
              <a:rPr lang="en-US" dirty="0"/>
              <a:t>We’ll use a cable such as </a:t>
            </a:r>
            <a:r>
              <a:rPr lang="en-US" dirty="0" err="1"/>
              <a:t>Qualtek</a:t>
            </a:r>
            <a:r>
              <a:rPr lang="en-US" dirty="0"/>
              <a:t> </a:t>
            </a:r>
            <a:r>
              <a:rPr lang="en-US" dirty="0">
                <a:hlinkClick r:id="rId3"/>
              </a:rPr>
              <a:t>3027007-005M</a:t>
            </a:r>
            <a:r>
              <a:rPr lang="en-US" dirty="0"/>
              <a:t>.</a:t>
            </a:r>
          </a:p>
        </p:txBody>
      </p:sp>
      <p:pic>
        <p:nvPicPr>
          <p:cNvPr id="12" name="Picture 11" descr="A close-up of a white cable&#10;&#10;Description automatically generated">
            <a:extLst>
              <a:ext uri="{FF2B5EF4-FFF2-40B4-BE49-F238E27FC236}">
                <a16:creationId xmlns:a16="http://schemas.microsoft.com/office/drawing/2014/main" id="{2C3F9429-3A66-2FEB-022A-6C15391CFF78}"/>
              </a:ext>
            </a:extLst>
          </p:cNvPr>
          <p:cNvPicPr>
            <a:picLocks noChangeAspect="1"/>
          </p:cNvPicPr>
          <p:nvPr/>
        </p:nvPicPr>
        <p:blipFill>
          <a:blip r:embed="rId4"/>
          <a:stretch>
            <a:fillRect/>
          </a:stretch>
        </p:blipFill>
        <p:spPr>
          <a:xfrm>
            <a:off x="546714" y="3419952"/>
            <a:ext cx="1694622" cy="1670413"/>
          </a:xfrm>
          <a:prstGeom prst="rect">
            <a:avLst/>
          </a:prstGeom>
        </p:spPr>
      </p:pic>
      <p:pic>
        <p:nvPicPr>
          <p:cNvPr id="13" name="Picture 12">
            <a:extLst>
              <a:ext uri="{FF2B5EF4-FFF2-40B4-BE49-F238E27FC236}">
                <a16:creationId xmlns:a16="http://schemas.microsoft.com/office/drawing/2014/main" id="{873F7AD7-5BE1-D8EC-35E4-D84989810C85}"/>
              </a:ext>
            </a:extLst>
          </p:cNvPr>
          <p:cNvPicPr>
            <a:picLocks noChangeAspect="1"/>
          </p:cNvPicPr>
          <p:nvPr/>
        </p:nvPicPr>
        <p:blipFill>
          <a:blip r:embed="rId5"/>
          <a:stretch>
            <a:fillRect/>
          </a:stretch>
        </p:blipFill>
        <p:spPr>
          <a:xfrm>
            <a:off x="3059055" y="444118"/>
            <a:ext cx="5595937" cy="4250079"/>
          </a:xfrm>
          <a:prstGeom prst="rect">
            <a:avLst/>
          </a:prstGeom>
        </p:spPr>
      </p:pic>
    </p:spTree>
    <p:extLst>
      <p:ext uri="{BB962C8B-B14F-4D97-AF65-F5344CB8AC3E}">
        <p14:creationId xmlns:p14="http://schemas.microsoft.com/office/powerpoint/2010/main" val="4273965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QSPI </a:t>
            </a:r>
            <a:r>
              <a:rPr lang="en" sz="1600" dirty="0" err="1"/>
              <a:t>Muxing</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4401205"/>
          </a:xfrm>
          <a:prstGeom prst="rect">
            <a:avLst/>
          </a:prstGeom>
          <a:noFill/>
        </p:spPr>
        <p:txBody>
          <a:bodyPr wrap="square" rtlCol="0">
            <a:spAutoFit/>
          </a:bodyPr>
          <a:lstStyle/>
          <a:p>
            <a:r>
              <a:rPr lang="en-US" dirty="0"/>
              <a:t>We were originally thinking of having a separate breakout board (mounted on 2 4 pin headers, or via a vertical edge connector), but have switched to using an analog mux (</a:t>
            </a:r>
            <a:r>
              <a:rPr lang="en-US" dirty="0">
                <a:hlinkClick r:id="rId3"/>
              </a:rPr>
              <a:t>TS3A27518EPWR</a:t>
            </a:r>
            <a:r>
              <a:rPr lang="en-US" dirty="0"/>
              <a:t>) to activate 1 of 2 QSPI peripherals at the same time.</a:t>
            </a:r>
          </a:p>
          <a:p>
            <a:endParaRPr lang="en-US" dirty="0"/>
          </a:p>
          <a:p>
            <a:r>
              <a:rPr lang="en-US" dirty="0"/>
              <a:t>QSPI device 1 = flash</a:t>
            </a:r>
          </a:p>
          <a:p>
            <a:r>
              <a:rPr lang="en-US" dirty="0"/>
              <a:t>QSPI device 2 = PSRAM</a:t>
            </a:r>
          </a:p>
          <a:p>
            <a:endParaRPr lang="en-US" dirty="0"/>
          </a:p>
          <a:p>
            <a:r>
              <a:rPr lang="en-US" dirty="0"/>
              <a:t>Only one of the two will be operated at a time. It is fine if we need to reset the core or depower the board when switching devices; we aren’t trying to use both simultaneously.</a:t>
            </a:r>
          </a:p>
        </p:txBody>
      </p:sp>
      <p:pic>
        <p:nvPicPr>
          <p:cNvPr id="3" name="Picture 2">
            <a:extLst>
              <a:ext uri="{FF2B5EF4-FFF2-40B4-BE49-F238E27FC236}">
                <a16:creationId xmlns:a16="http://schemas.microsoft.com/office/drawing/2014/main" id="{FC73CF22-00BA-F784-41BD-EFDCFF1DA3A8}"/>
              </a:ext>
            </a:extLst>
          </p:cNvPr>
          <p:cNvPicPr>
            <a:picLocks noChangeAspect="1"/>
          </p:cNvPicPr>
          <p:nvPr/>
        </p:nvPicPr>
        <p:blipFill>
          <a:blip r:embed="rId4"/>
          <a:stretch>
            <a:fillRect/>
          </a:stretch>
        </p:blipFill>
        <p:spPr>
          <a:xfrm>
            <a:off x="3183780" y="88415"/>
            <a:ext cx="5683600" cy="3400732"/>
          </a:xfrm>
          <a:prstGeom prst="rect">
            <a:avLst/>
          </a:prstGeom>
        </p:spPr>
      </p:pic>
    </p:spTree>
    <p:extLst>
      <p:ext uri="{BB962C8B-B14F-4D97-AF65-F5344CB8AC3E}">
        <p14:creationId xmlns:p14="http://schemas.microsoft.com/office/powerpoint/2010/main" val="3447890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User Switches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3824325" cy="1600438"/>
          </a:xfrm>
          <a:prstGeom prst="rect">
            <a:avLst/>
          </a:prstGeom>
          <a:noFill/>
        </p:spPr>
        <p:txBody>
          <a:bodyPr wrap="square" rtlCol="0">
            <a:spAutoFit/>
          </a:bodyPr>
          <a:lstStyle/>
          <a:p>
            <a:r>
              <a:rPr lang="en-US" dirty="0"/>
              <a:t>We use a </a:t>
            </a:r>
            <a:r>
              <a:rPr lang="en-US" dirty="0">
                <a:hlinkClick r:id="rId3"/>
              </a:rPr>
              <a:t>Wurth 418121270804 </a:t>
            </a:r>
            <a:r>
              <a:rPr lang="en-US" dirty="0"/>
              <a:t>SPST switch to allow users to select values for clksel_0, clksel_1, </a:t>
            </a:r>
            <a:r>
              <a:rPr lang="en-US" dirty="0" err="1"/>
              <a:t>custom_boot</a:t>
            </a:r>
            <a:r>
              <a:rPr lang="en-US" dirty="0"/>
              <a:t>, and </a:t>
            </a:r>
            <a:r>
              <a:rPr lang="en-US" dirty="0" err="1"/>
              <a:t>qspi_sel</a:t>
            </a:r>
            <a:r>
              <a:rPr lang="en-US" dirty="0"/>
              <a:t>. All are pulled high by default. Closing a switch sets the corresponding signal low.</a:t>
            </a:r>
          </a:p>
          <a:p>
            <a:endParaRPr lang="en-US" dirty="0"/>
          </a:p>
          <a:p>
            <a:r>
              <a:rPr lang="en-US" dirty="0"/>
              <a:t>Switches are RC debounced.</a:t>
            </a:r>
          </a:p>
        </p:txBody>
      </p:sp>
      <p:pic>
        <p:nvPicPr>
          <p:cNvPr id="4" name="Picture 3">
            <a:extLst>
              <a:ext uri="{FF2B5EF4-FFF2-40B4-BE49-F238E27FC236}">
                <a16:creationId xmlns:a16="http://schemas.microsoft.com/office/drawing/2014/main" id="{7200FAFA-598A-BD37-2B55-1386DE76C9F0}"/>
              </a:ext>
            </a:extLst>
          </p:cNvPr>
          <p:cNvPicPr>
            <a:picLocks noChangeAspect="1"/>
          </p:cNvPicPr>
          <p:nvPr/>
        </p:nvPicPr>
        <p:blipFill>
          <a:blip r:embed="rId4"/>
          <a:stretch>
            <a:fillRect/>
          </a:stretch>
        </p:blipFill>
        <p:spPr>
          <a:xfrm>
            <a:off x="276620" y="2366102"/>
            <a:ext cx="3381232" cy="2718032"/>
          </a:xfrm>
          <a:prstGeom prst="rect">
            <a:avLst/>
          </a:prstGeom>
        </p:spPr>
      </p:pic>
      <p:pic>
        <p:nvPicPr>
          <p:cNvPr id="5" name="Picture 4">
            <a:extLst>
              <a:ext uri="{FF2B5EF4-FFF2-40B4-BE49-F238E27FC236}">
                <a16:creationId xmlns:a16="http://schemas.microsoft.com/office/drawing/2014/main" id="{065C952E-FEEE-CB0C-F4F7-72379370A4C7}"/>
              </a:ext>
            </a:extLst>
          </p:cNvPr>
          <p:cNvPicPr>
            <a:picLocks noChangeAspect="1"/>
          </p:cNvPicPr>
          <p:nvPr/>
        </p:nvPicPr>
        <p:blipFill>
          <a:blip r:embed="rId5"/>
          <a:stretch>
            <a:fillRect/>
          </a:stretch>
        </p:blipFill>
        <p:spPr>
          <a:xfrm>
            <a:off x="4330923" y="239129"/>
            <a:ext cx="4690235" cy="2332621"/>
          </a:xfrm>
          <a:prstGeom prst="rect">
            <a:avLst/>
          </a:prstGeom>
        </p:spPr>
      </p:pic>
      <p:pic>
        <p:nvPicPr>
          <p:cNvPr id="6" name="Picture 5">
            <a:extLst>
              <a:ext uri="{FF2B5EF4-FFF2-40B4-BE49-F238E27FC236}">
                <a16:creationId xmlns:a16="http://schemas.microsoft.com/office/drawing/2014/main" id="{FF0948BA-CB4A-5BE7-4A21-FCCB77813B84}"/>
              </a:ext>
            </a:extLst>
          </p:cNvPr>
          <p:cNvPicPr>
            <a:picLocks noChangeAspect="1"/>
          </p:cNvPicPr>
          <p:nvPr/>
        </p:nvPicPr>
        <p:blipFill>
          <a:blip r:embed="rId6"/>
          <a:stretch>
            <a:fillRect/>
          </a:stretch>
        </p:blipFill>
        <p:spPr>
          <a:xfrm>
            <a:off x="4519468" y="2753323"/>
            <a:ext cx="3509241" cy="2151048"/>
          </a:xfrm>
          <a:prstGeom prst="rect">
            <a:avLst/>
          </a:prstGeom>
        </p:spPr>
      </p:pic>
      <p:sp>
        <p:nvSpPr>
          <p:cNvPr id="7" name="TextBox 6">
            <a:extLst>
              <a:ext uri="{FF2B5EF4-FFF2-40B4-BE49-F238E27FC236}">
                <a16:creationId xmlns:a16="http://schemas.microsoft.com/office/drawing/2014/main" id="{C0EDA8D0-F3C8-7671-E504-8359A16F5E51}"/>
              </a:ext>
            </a:extLst>
          </p:cNvPr>
          <p:cNvSpPr txBox="1"/>
          <p:nvPr/>
        </p:nvSpPr>
        <p:spPr>
          <a:xfrm>
            <a:off x="6878782" y="4149436"/>
            <a:ext cx="1814945" cy="738664"/>
          </a:xfrm>
          <a:prstGeom prst="rect">
            <a:avLst/>
          </a:prstGeom>
          <a:noFill/>
        </p:spPr>
        <p:txBody>
          <a:bodyPr wrap="square" rtlCol="0">
            <a:spAutoFit/>
          </a:bodyPr>
          <a:lstStyle/>
          <a:p>
            <a:r>
              <a:rPr lang="en-US" dirty="0"/>
              <a:t>(this pin is </a:t>
            </a:r>
            <a:r>
              <a:rPr lang="en-US" dirty="0" err="1"/>
              <a:t>qspi_sel</a:t>
            </a:r>
            <a:r>
              <a:rPr lang="en-US" dirty="0"/>
              <a:t>, not NC, in the latest board iteration)</a:t>
            </a:r>
          </a:p>
        </p:txBody>
      </p:sp>
    </p:spTree>
    <p:extLst>
      <p:ext uri="{BB962C8B-B14F-4D97-AF65-F5344CB8AC3E}">
        <p14:creationId xmlns:p14="http://schemas.microsoft.com/office/powerpoint/2010/main" val="7907704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Reset Buttons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031325"/>
          </a:xfrm>
          <a:prstGeom prst="rect">
            <a:avLst/>
          </a:prstGeom>
          <a:noFill/>
        </p:spPr>
        <p:txBody>
          <a:bodyPr wrap="square" rtlCol="0">
            <a:spAutoFit/>
          </a:bodyPr>
          <a:lstStyle/>
          <a:p>
            <a:r>
              <a:rPr lang="en-US" dirty="0"/>
              <a:t>We have two active low reset buttons: one for the Rocket </a:t>
            </a:r>
            <a:r>
              <a:rPr lang="en-US" dirty="0" err="1"/>
              <a:t>resetn</a:t>
            </a:r>
            <a:r>
              <a:rPr lang="en-US" dirty="0"/>
              <a:t>, and the other for PLL_ARSTB.</a:t>
            </a:r>
          </a:p>
          <a:p>
            <a:endParaRPr lang="en-US" dirty="0"/>
          </a:p>
          <a:p>
            <a:r>
              <a:rPr lang="en-US" dirty="0"/>
              <a:t>Both are </a:t>
            </a:r>
            <a:r>
              <a:rPr lang="en-US" dirty="0">
                <a:hlinkClick r:id="rId3"/>
              </a:rPr>
              <a:t>C&amp;K PTS636 SK25J SMTR LFS</a:t>
            </a:r>
            <a:r>
              <a:rPr lang="en-US" dirty="0"/>
              <a:t>.</a:t>
            </a:r>
          </a:p>
          <a:p>
            <a:endParaRPr lang="en-US" dirty="0"/>
          </a:p>
          <a:p>
            <a:r>
              <a:rPr lang="en-US" dirty="0"/>
              <a:t>We have RC debounce.</a:t>
            </a:r>
          </a:p>
        </p:txBody>
      </p:sp>
      <p:pic>
        <p:nvPicPr>
          <p:cNvPr id="3" name="Picture 2">
            <a:extLst>
              <a:ext uri="{FF2B5EF4-FFF2-40B4-BE49-F238E27FC236}">
                <a16:creationId xmlns:a16="http://schemas.microsoft.com/office/drawing/2014/main" id="{6203712B-A353-B737-BD3F-B91262CDBC80}"/>
              </a:ext>
            </a:extLst>
          </p:cNvPr>
          <p:cNvPicPr>
            <a:picLocks noChangeAspect="1"/>
          </p:cNvPicPr>
          <p:nvPr/>
        </p:nvPicPr>
        <p:blipFill>
          <a:blip r:embed="rId4"/>
          <a:stretch>
            <a:fillRect/>
          </a:stretch>
        </p:blipFill>
        <p:spPr>
          <a:xfrm>
            <a:off x="5890937" y="59366"/>
            <a:ext cx="2581521" cy="2146613"/>
          </a:xfrm>
          <a:prstGeom prst="rect">
            <a:avLst/>
          </a:prstGeom>
        </p:spPr>
      </p:pic>
      <p:pic>
        <p:nvPicPr>
          <p:cNvPr id="8" name="Picture 7">
            <a:extLst>
              <a:ext uri="{FF2B5EF4-FFF2-40B4-BE49-F238E27FC236}">
                <a16:creationId xmlns:a16="http://schemas.microsoft.com/office/drawing/2014/main" id="{04F767DB-4C33-E2CD-94A4-B917B2EEDD96}"/>
              </a:ext>
            </a:extLst>
          </p:cNvPr>
          <p:cNvPicPr>
            <a:picLocks noChangeAspect="1"/>
          </p:cNvPicPr>
          <p:nvPr/>
        </p:nvPicPr>
        <p:blipFill>
          <a:blip r:embed="rId5"/>
          <a:stretch>
            <a:fillRect/>
          </a:stretch>
        </p:blipFill>
        <p:spPr>
          <a:xfrm>
            <a:off x="88900" y="3328996"/>
            <a:ext cx="3007591" cy="1755138"/>
          </a:xfrm>
          <a:prstGeom prst="rect">
            <a:avLst/>
          </a:prstGeom>
        </p:spPr>
      </p:pic>
      <p:pic>
        <p:nvPicPr>
          <p:cNvPr id="9" name="Picture 8">
            <a:extLst>
              <a:ext uri="{FF2B5EF4-FFF2-40B4-BE49-F238E27FC236}">
                <a16:creationId xmlns:a16="http://schemas.microsoft.com/office/drawing/2014/main" id="{28AE4075-1B54-C513-0E54-B94145365703}"/>
              </a:ext>
            </a:extLst>
          </p:cNvPr>
          <p:cNvPicPr>
            <a:picLocks noChangeAspect="1"/>
          </p:cNvPicPr>
          <p:nvPr/>
        </p:nvPicPr>
        <p:blipFill>
          <a:blip r:embed="rId6"/>
          <a:stretch>
            <a:fillRect/>
          </a:stretch>
        </p:blipFill>
        <p:spPr>
          <a:xfrm>
            <a:off x="4011772" y="2233296"/>
            <a:ext cx="4446428" cy="2686246"/>
          </a:xfrm>
          <a:prstGeom prst="rect">
            <a:avLst/>
          </a:prstGeom>
        </p:spPr>
      </p:pic>
    </p:spTree>
    <p:extLst>
      <p:ext uri="{BB962C8B-B14F-4D97-AF65-F5344CB8AC3E}">
        <p14:creationId xmlns:p14="http://schemas.microsoft.com/office/powerpoint/2010/main" val="2883893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
        <p:nvSpPr>
          <p:cNvPr id="62" name="Google Shape;62;p14"/>
          <p:cNvSpPr txBox="1"/>
          <p:nvPr/>
        </p:nvSpPr>
        <p:spPr>
          <a:xfrm>
            <a:off x="6650" y="-13300"/>
            <a:ext cx="9144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Fill in the following tables:</a:t>
            </a:r>
            <a:endParaRPr sz="1000" dirty="0"/>
          </a:p>
        </p:txBody>
      </p:sp>
      <p:graphicFrame>
        <p:nvGraphicFramePr>
          <p:cNvPr id="63" name="Google Shape;63;p14"/>
          <p:cNvGraphicFramePr/>
          <p:nvPr>
            <p:extLst>
              <p:ext uri="{D42A27DB-BD31-4B8C-83A1-F6EECF244321}">
                <p14:modId xmlns:p14="http://schemas.microsoft.com/office/powerpoint/2010/main" val="2015402148"/>
              </p:ext>
            </p:extLst>
          </p:nvPr>
        </p:nvGraphicFramePr>
        <p:xfrm>
          <a:off x="859325" y="333090"/>
          <a:ext cx="6945700" cy="745950"/>
        </p:xfrm>
        <a:graphic>
          <a:graphicData uri="http://schemas.openxmlformats.org/drawingml/2006/table">
            <a:tbl>
              <a:tblPr>
                <a:noFill/>
                <a:tableStyleId>{C83F8881-27B2-4F96-AAD8-D1FE207B59CE}</a:tableStyleId>
              </a:tblPr>
              <a:tblGrid>
                <a:gridCol w="937650">
                  <a:extLst>
                    <a:ext uri="{9D8B030D-6E8A-4147-A177-3AD203B41FA5}">
                      <a16:colId xmlns:a16="http://schemas.microsoft.com/office/drawing/2014/main" val="20000"/>
                    </a:ext>
                  </a:extLst>
                </a:gridCol>
                <a:gridCol w="1909725">
                  <a:extLst>
                    <a:ext uri="{9D8B030D-6E8A-4147-A177-3AD203B41FA5}">
                      <a16:colId xmlns:a16="http://schemas.microsoft.com/office/drawing/2014/main" val="20001"/>
                    </a:ext>
                  </a:extLst>
                </a:gridCol>
                <a:gridCol w="2361900">
                  <a:extLst>
                    <a:ext uri="{9D8B030D-6E8A-4147-A177-3AD203B41FA5}">
                      <a16:colId xmlns:a16="http://schemas.microsoft.com/office/drawing/2014/main" val="20002"/>
                    </a:ext>
                  </a:extLst>
                </a:gridCol>
                <a:gridCol w="1736425">
                  <a:extLst>
                    <a:ext uri="{9D8B030D-6E8A-4147-A177-3AD203B41FA5}">
                      <a16:colId xmlns:a16="http://schemas.microsoft.com/office/drawing/2014/main" val="20003"/>
                    </a:ext>
                  </a:extLst>
                </a:gridCol>
              </a:tblGrid>
              <a:tr h="372975">
                <a:tc>
                  <a:txBody>
                    <a:bodyPr/>
                    <a:lstStyle/>
                    <a:p>
                      <a:pPr marL="0" lvl="0" indent="0" algn="ctr" rtl="0">
                        <a:spcBef>
                          <a:spcPts val="0"/>
                        </a:spcBef>
                        <a:spcAft>
                          <a:spcPts val="0"/>
                        </a:spcAft>
                        <a:buNone/>
                      </a:pPr>
                      <a:endParaRPr sz="1000" dirty="0"/>
                    </a:p>
                  </a:txBody>
                  <a:tcPr marL="91425" marR="91425" marT="91425" marB="91425"/>
                </a:tc>
                <a:tc>
                  <a:txBody>
                    <a:bodyPr/>
                    <a:lstStyle/>
                    <a:p>
                      <a:pPr marL="0" lvl="0" indent="0" algn="ctr" rtl="0">
                        <a:spcBef>
                          <a:spcPts val="0"/>
                        </a:spcBef>
                        <a:spcAft>
                          <a:spcPts val="0"/>
                        </a:spcAft>
                        <a:buNone/>
                      </a:pPr>
                      <a:r>
                        <a:rPr lang="en" sz="1000"/>
                        <a:t>Name</a:t>
                      </a:r>
                      <a:endParaRPr sz="1000"/>
                    </a:p>
                  </a:txBody>
                  <a:tcPr marL="91425" marR="91425" marT="91425" marB="91425"/>
                </a:tc>
                <a:tc>
                  <a:txBody>
                    <a:bodyPr/>
                    <a:lstStyle/>
                    <a:p>
                      <a:pPr marL="0" lvl="0" indent="0" algn="ctr" rtl="0">
                        <a:spcBef>
                          <a:spcPts val="0"/>
                        </a:spcBef>
                        <a:spcAft>
                          <a:spcPts val="0"/>
                        </a:spcAft>
                        <a:buNone/>
                      </a:pPr>
                      <a:r>
                        <a:rPr lang="en" sz="1000"/>
                        <a:t>Email</a:t>
                      </a:r>
                      <a:endParaRPr sz="1000"/>
                    </a:p>
                  </a:txBody>
                  <a:tcPr marL="91425" marR="91425" marT="91425" marB="91425"/>
                </a:tc>
                <a:tc>
                  <a:txBody>
                    <a:bodyPr/>
                    <a:lstStyle/>
                    <a:p>
                      <a:pPr marL="0" lvl="0" indent="0" algn="ctr" rtl="0">
                        <a:spcBef>
                          <a:spcPts val="0"/>
                        </a:spcBef>
                        <a:spcAft>
                          <a:spcPts val="0"/>
                        </a:spcAft>
                        <a:buNone/>
                      </a:pPr>
                      <a:r>
                        <a:rPr lang="en" sz="1000"/>
                        <a:t>Cell Number</a:t>
                      </a:r>
                      <a:endParaRPr sz="1000"/>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 sz="1000"/>
                        <a:t>Chief:</a:t>
                      </a:r>
                      <a:endParaRPr sz="1000"/>
                    </a:p>
                  </a:txBody>
                  <a:tcPr marL="91425" marR="91425" marT="91425" marB="91425"/>
                </a:tc>
                <a:tc>
                  <a:txBody>
                    <a:bodyPr/>
                    <a:lstStyle/>
                    <a:p>
                      <a:pPr marL="0" lvl="0" indent="0" algn="l" rtl="0">
                        <a:spcBef>
                          <a:spcPts val="0"/>
                        </a:spcBef>
                        <a:spcAft>
                          <a:spcPts val="0"/>
                        </a:spcAft>
                        <a:buNone/>
                      </a:pPr>
                      <a:r>
                        <a:rPr lang="en-US" sz="1000" dirty="0"/>
                        <a:t>Rahul Kumar</a:t>
                      </a:r>
                      <a:endParaRPr sz="1000" dirty="0"/>
                    </a:p>
                  </a:txBody>
                  <a:tcPr marL="91425" marR="91425" marT="91425" marB="91425"/>
                </a:tc>
                <a:tc>
                  <a:txBody>
                    <a:bodyPr/>
                    <a:lstStyle/>
                    <a:p>
                      <a:pPr marL="0" lvl="0" indent="0" algn="l" rtl="0">
                        <a:spcBef>
                          <a:spcPts val="0"/>
                        </a:spcBef>
                        <a:spcAft>
                          <a:spcPts val="0"/>
                        </a:spcAft>
                        <a:buNone/>
                      </a:pPr>
                      <a:r>
                        <a:rPr lang="en-US" sz="1000" dirty="0">
                          <a:hlinkClick r:id="rId3"/>
                        </a:rPr>
                        <a:t>rahulkumar@berkeley.edu</a:t>
                      </a:r>
                      <a:endParaRPr sz="1000" dirty="0"/>
                    </a:p>
                  </a:txBody>
                  <a:tcPr marL="91425" marR="91425" marT="91425" marB="91425"/>
                </a:tc>
                <a:tc>
                  <a:txBody>
                    <a:bodyPr/>
                    <a:lstStyle/>
                    <a:p>
                      <a:pPr marL="0" lvl="0" indent="0" algn="l" rtl="0">
                        <a:spcBef>
                          <a:spcPts val="0"/>
                        </a:spcBef>
                        <a:spcAft>
                          <a:spcPts val="0"/>
                        </a:spcAft>
                        <a:buNone/>
                      </a:pPr>
                      <a:r>
                        <a:rPr lang="en-US" sz="1000" dirty="0"/>
                        <a:t>408-702-5845</a:t>
                      </a:r>
                      <a:endParaRPr sz="1000" dirty="0"/>
                    </a:p>
                  </a:txBody>
                  <a:tcPr marL="91425" marR="91425" marT="91425" marB="91425"/>
                </a:tc>
                <a:extLst>
                  <a:ext uri="{0D108BD9-81ED-4DB2-BD59-A6C34878D82A}">
                    <a16:rowId xmlns:a16="http://schemas.microsoft.com/office/drawing/2014/main" val="10001"/>
                  </a:ext>
                </a:extLst>
              </a:tr>
            </a:tbl>
          </a:graphicData>
        </a:graphic>
      </p:graphicFrame>
      <p:graphicFrame>
        <p:nvGraphicFramePr>
          <p:cNvPr id="64" name="Google Shape;64;p14"/>
          <p:cNvGraphicFramePr/>
          <p:nvPr>
            <p:extLst>
              <p:ext uri="{D42A27DB-BD31-4B8C-83A1-F6EECF244321}">
                <p14:modId xmlns:p14="http://schemas.microsoft.com/office/powerpoint/2010/main" val="2809373359"/>
              </p:ext>
            </p:extLst>
          </p:nvPr>
        </p:nvGraphicFramePr>
        <p:xfrm>
          <a:off x="853677" y="1430400"/>
          <a:ext cx="6945700" cy="3380010"/>
        </p:xfrm>
        <a:graphic>
          <a:graphicData uri="http://schemas.openxmlformats.org/drawingml/2006/table">
            <a:tbl>
              <a:tblPr>
                <a:tableStyleId>{C83F8881-27B2-4F96-AAD8-D1FE207B59CE}</a:tableStyleId>
              </a:tblPr>
              <a:tblGrid>
                <a:gridCol w="4498525">
                  <a:extLst>
                    <a:ext uri="{9D8B030D-6E8A-4147-A177-3AD203B41FA5}">
                      <a16:colId xmlns:a16="http://schemas.microsoft.com/office/drawing/2014/main" val="20000"/>
                    </a:ext>
                  </a:extLst>
                </a:gridCol>
                <a:gridCol w="2447175">
                  <a:extLst>
                    <a:ext uri="{9D8B030D-6E8A-4147-A177-3AD203B41FA5}">
                      <a16:colId xmlns:a16="http://schemas.microsoft.com/office/drawing/2014/main" val="20001"/>
                    </a:ext>
                  </a:extLst>
                </a:gridCol>
              </a:tblGrid>
              <a:tr h="372975">
                <a:tc>
                  <a:txBody>
                    <a:bodyPr/>
                    <a:lstStyle/>
                    <a:p>
                      <a:pPr marL="0" lvl="0" indent="0" algn="l" rtl="0">
                        <a:spcBef>
                          <a:spcPts val="0"/>
                        </a:spcBef>
                        <a:spcAft>
                          <a:spcPts val="0"/>
                        </a:spcAft>
                        <a:buNone/>
                      </a:pPr>
                      <a:r>
                        <a:rPr lang="en" sz="1000" dirty="0"/>
                        <a:t>Test Board name(s):</a:t>
                      </a:r>
                      <a:endParaRPr sz="1000" dirty="0"/>
                    </a:p>
                  </a:txBody>
                  <a:tcPr marL="91425" marR="91425" marT="91425" marB="91425"/>
                </a:tc>
                <a:tc>
                  <a:txBody>
                    <a:bodyPr/>
                    <a:lstStyle/>
                    <a:p>
                      <a:pPr marL="0" lvl="0" indent="0" algn="l" rtl="0">
                        <a:spcBef>
                          <a:spcPts val="0"/>
                        </a:spcBef>
                        <a:spcAft>
                          <a:spcPts val="0"/>
                        </a:spcAft>
                        <a:buNone/>
                      </a:pPr>
                      <a:r>
                        <a:rPr lang="en-US" dirty="0"/>
                        <a:t>STAC Test Board v1</a:t>
                      </a:r>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US" sz="1000" dirty="0"/>
                        <a:t>Board repo name in bwrcrepo.eecs.berkeley.edu “BWRC Boards” group</a:t>
                      </a:r>
                      <a:endParaRPr sz="1000" dirty="0"/>
                    </a:p>
                  </a:txBody>
                  <a:tcPr marL="91425" marR="91425" marT="91425" marB="91425"/>
                </a:tc>
                <a:tc>
                  <a:txBody>
                    <a:bodyPr/>
                    <a:lstStyle/>
                    <a:p>
                      <a:pPr marL="0" lvl="0" indent="0" algn="l" rtl="0">
                        <a:spcBef>
                          <a:spcPts val="0"/>
                        </a:spcBef>
                        <a:spcAft>
                          <a:spcPts val="0"/>
                        </a:spcAft>
                        <a:buNone/>
                      </a:pPr>
                      <a:r>
                        <a:rPr lang="en-US" sz="1000" dirty="0" err="1"/>
                        <a:t>stac-pcb</a:t>
                      </a:r>
                      <a:endParaRPr lang="en-US" sz="1000" dirty="0"/>
                    </a:p>
                  </a:txBody>
                  <a:tcPr marL="91425" marR="91425" marT="91425" marB="91425"/>
                </a:tc>
                <a:extLst>
                  <a:ext uri="{0D108BD9-81ED-4DB2-BD59-A6C34878D82A}">
                    <a16:rowId xmlns:a16="http://schemas.microsoft.com/office/drawing/2014/main" val="2204462825"/>
                  </a:ext>
                </a:extLst>
              </a:tr>
              <a:tr h="372975">
                <a:tc>
                  <a:txBody>
                    <a:bodyPr/>
                    <a:lstStyle/>
                    <a:p>
                      <a:pPr marL="0" lvl="0" indent="0" algn="l" rtl="0">
                        <a:spcBef>
                          <a:spcPts val="0"/>
                        </a:spcBef>
                        <a:spcAft>
                          <a:spcPts val="0"/>
                        </a:spcAft>
                        <a:buNone/>
                      </a:pPr>
                      <a:r>
                        <a:rPr lang="en" sz="1000" dirty="0"/>
                        <a:t>Will there be more than 1 board design per panel?</a:t>
                      </a:r>
                      <a:endParaRPr sz="1000" dirty="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1"/>
                  </a:ext>
                </a:extLst>
              </a:tr>
              <a:tr h="372975">
                <a:tc>
                  <a:txBody>
                    <a:bodyPr/>
                    <a:lstStyle/>
                    <a:p>
                      <a:pPr marL="0" lvl="0" indent="0" algn="l" rtl="0">
                        <a:spcBef>
                          <a:spcPts val="0"/>
                        </a:spcBef>
                        <a:spcAft>
                          <a:spcPts val="0"/>
                        </a:spcAft>
                        <a:buNone/>
                      </a:pPr>
                      <a:r>
                        <a:rPr lang="en" sz="1000"/>
                        <a:t>Chip name:</a:t>
                      </a:r>
                      <a:endParaRPr sz="1000"/>
                    </a:p>
                  </a:txBody>
                  <a:tcPr marL="91425" marR="91425" marT="91425" marB="91425"/>
                </a:tc>
                <a:tc>
                  <a:txBody>
                    <a:bodyPr/>
                    <a:lstStyle/>
                    <a:p>
                      <a:pPr marL="0" lvl="0" indent="0" algn="l" rtl="0">
                        <a:spcBef>
                          <a:spcPts val="0"/>
                        </a:spcBef>
                        <a:spcAft>
                          <a:spcPts val="0"/>
                        </a:spcAft>
                        <a:buNone/>
                      </a:pPr>
                      <a:r>
                        <a:rPr lang="en-US" sz="1000" dirty="0"/>
                        <a:t>STAC V1</a:t>
                      </a:r>
                      <a:endParaRPr sz="1000" dirty="0"/>
                    </a:p>
                  </a:txBody>
                  <a:tcPr marL="91425" marR="91425" marT="91425" marB="91425"/>
                </a:tc>
                <a:extLst>
                  <a:ext uri="{0D108BD9-81ED-4DB2-BD59-A6C34878D82A}">
                    <a16:rowId xmlns:a16="http://schemas.microsoft.com/office/drawing/2014/main" val="10002"/>
                  </a:ext>
                </a:extLst>
              </a:tr>
              <a:tr h="372975">
                <a:tc>
                  <a:txBody>
                    <a:bodyPr/>
                    <a:lstStyle/>
                    <a:p>
                      <a:pPr marL="0" lvl="0" indent="0" algn="l" rtl="0">
                        <a:spcBef>
                          <a:spcPts val="0"/>
                        </a:spcBef>
                        <a:spcAft>
                          <a:spcPts val="0"/>
                        </a:spcAft>
                        <a:buNone/>
                      </a:pPr>
                      <a:r>
                        <a:rPr lang="en" sz="1000"/>
                        <a:t>Is the chip package a BGA?  QFN?</a:t>
                      </a:r>
                      <a:endParaRPr sz="1000"/>
                    </a:p>
                  </a:txBody>
                  <a:tcPr marL="91425" marR="91425" marT="91425" marB="91425"/>
                </a:tc>
                <a:tc>
                  <a:txBody>
                    <a:bodyPr/>
                    <a:lstStyle/>
                    <a:p>
                      <a:pPr marL="0" lvl="0" indent="0" algn="l" rtl="0">
                        <a:spcBef>
                          <a:spcPts val="0"/>
                        </a:spcBef>
                        <a:spcAft>
                          <a:spcPts val="0"/>
                        </a:spcAft>
                        <a:buNone/>
                      </a:pPr>
                      <a:r>
                        <a:rPr lang="en-US" sz="1000" dirty="0"/>
                        <a:t>QFN-64</a:t>
                      </a:r>
                      <a:endParaRPr sz="1000" dirty="0"/>
                    </a:p>
                  </a:txBody>
                  <a:tcPr marL="91425" marR="91425" marT="91425" marB="91425"/>
                </a:tc>
                <a:extLst>
                  <a:ext uri="{0D108BD9-81ED-4DB2-BD59-A6C34878D82A}">
                    <a16:rowId xmlns:a16="http://schemas.microsoft.com/office/drawing/2014/main" val="10003"/>
                  </a:ext>
                </a:extLst>
              </a:tr>
              <a:tr h="372975">
                <a:tc>
                  <a:txBody>
                    <a:bodyPr/>
                    <a:lstStyle/>
                    <a:p>
                      <a:pPr marL="0" lvl="0" indent="0" algn="l" rtl="0">
                        <a:spcBef>
                          <a:spcPts val="0"/>
                        </a:spcBef>
                        <a:spcAft>
                          <a:spcPts val="0"/>
                        </a:spcAft>
                        <a:buNone/>
                      </a:pPr>
                      <a:r>
                        <a:rPr lang="en" sz="1000"/>
                        <a:t>Does the package have a corner mark?</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4"/>
                  </a:ext>
                </a:extLst>
              </a:tr>
              <a:tr h="372975">
                <a:tc>
                  <a:txBody>
                    <a:bodyPr/>
                    <a:lstStyle/>
                    <a:p>
                      <a:pPr marL="0" lvl="0" indent="0" algn="l" rtl="0">
                        <a:spcBef>
                          <a:spcPts val="0"/>
                        </a:spcBef>
                        <a:spcAft>
                          <a:spcPts val="0"/>
                        </a:spcAft>
                        <a:buNone/>
                      </a:pPr>
                      <a:r>
                        <a:rPr lang="en" sz="1000"/>
                        <a:t>Will a socket be used for the packaged die?  Describe on a later page.</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5"/>
                  </a:ext>
                </a:extLst>
              </a:tr>
              <a:tr h="372975">
                <a:tc>
                  <a:txBody>
                    <a:bodyPr/>
                    <a:lstStyle/>
                    <a:p>
                      <a:pPr marL="0" lvl="0" indent="0" algn="l" rtl="0">
                        <a:spcBef>
                          <a:spcPts val="0"/>
                        </a:spcBef>
                        <a:spcAft>
                          <a:spcPts val="0"/>
                        </a:spcAft>
                        <a:buNone/>
                      </a:pPr>
                      <a:r>
                        <a:rPr lang="en" sz="1000"/>
                        <a:t>How many packaged die to be assembled onto the board? </a:t>
                      </a:r>
                      <a:endParaRPr sz="1000"/>
                    </a:p>
                  </a:txBody>
                  <a:tcPr marL="91425" marR="91425" marT="91425" marB="91425"/>
                </a:tc>
                <a:tc>
                  <a:txBody>
                    <a:bodyPr/>
                    <a:lstStyle/>
                    <a:p>
                      <a:pPr marL="0" lvl="0" indent="0" algn="l" rtl="0">
                        <a:spcBef>
                          <a:spcPts val="0"/>
                        </a:spcBef>
                        <a:spcAft>
                          <a:spcPts val="0"/>
                        </a:spcAft>
                        <a:buNone/>
                      </a:pPr>
                      <a:r>
                        <a:rPr lang="en-US" sz="1000" dirty="0"/>
                        <a:t>1</a:t>
                      </a:r>
                      <a:endParaRPr sz="1000" dirty="0"/>
                    </a:p>
                  </a:txBody>
                  <a:tcPr marL="91425" marR="91425" marT="91425" marB="91425"/>
                </a:tc>
                <a:extLst>
                  <a:ext uri="{0D108BD9-81ED-4DB2-BD59-A6C34878D82A}">
                    <a16:rowId xmlns:a16="http://schemas.microsoft.com/office/drawing/2014/main" val="10006"/>
                  </a:ext>
                </a:extLst>
              </a:tr>
              <a:tr h="372975">
                <a:tc>
                  <a:txBody>
                    <a:bodyPr/>
                    <a:lstStyle/>
                    <a:p>
                      <a:pPr marL="0" lvl="0" indent="0" algn="l" rtl="0">
                        <a:spcBef>
                          <a:spcPts val="0"/>
                        </a:spcBef>
                        <a:spcAft>
                          <a:spcPts val="0"/>
                        </a:spcAft>
                        <a:buNone/>
                      </a:pPr>
                      <a:r>
                        <a:rPr lang="en" sz="1000"/>
                        <a:t>BGA ball or QFN pin pitch?</a:t>
                      </a:r>
                      <a:endParaRPr sz="1000"/>
                    </a:p>
                  </a:txBody>
                  <a:tcPr marL="91425" marR="91425" marT="91425" marB="91425"/>
                </a:tc>
                <a:tc>
                  <a:txBody>
                    <a:bodyPr/>
                    <a:lstStyle/>
                    <a:p>
                      <a:pPr marL="0" lvl="0" indent="0" algn="l" rtl="0">
                        <a:spcBef>
                          <a:spcPts val="0"/>
                        </a:spcBef>
                        <a:spcAft>
                          <a:spcPts val="0"/>
                        </a:spcAft>
                        <a:buNone/>
                      </a:pPr>
                      <a:r>
                        <a:rPr lang="en-US" sz="1000" dirty="0"/>
                        <a:t>QFN (0.5mm)</a:t>
                      </a:r>
                      <a:endParaRPr sz="1000" dirty="0"/>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graphicFrame>
        <p:nvGraphicFramePr>
          <p:cNvPr id="71" name="Google Shape;71;p15"/>
          <p:cNvGraphicFramePr/>
          <p:nvPr>
            <p:extLst>
              <p:ext uri="{D42A27DB-BD31-4B8C-83A1-F6EECF244321}">
                <p14:modId xmlns:p14="http://schemas.microsoft.com/office/powerpoint/2010/main" val="3603665770"/>
              </p:ext>
            </p:extLst>
          </p:nvPr>
        </p:nvGraphicFramePr>
        <p:xfrm>
          <a:off x="736225" y="554900"/>
          <a:ext cx="6945700" cy="4125960"/>
        </p:xfrm>
        <a:graphic>
          <a:graphicData uri="http://schemas.openxmlformats.org/drawingml/2006/table">
            <a:tbl>
              <a:tblPr>
                <a:noFill/>
                <a:tableStyleId>{C83F8881-27B2-4F96-AAD8-D1FE207B59CE}</a:tableStyleId>
              </a:tblPr>
              <a:tblGrid>
                <a:gridCol w="3992825">
                  <a:extLst>
                    <a:ext uri="{9D8B030D-6E8A-4147-A177-3AD203B41FA5}">
                      <a16:colId xmlns:a16="http://schemas.microsoft.com/office/drawing/2014/main" val="20000"/>
                    </a:ext>
                  </a:extLst>
                </a:gridCol>
                <a:gridCol w="2952875">
                  <a:extLst>
                    <a:ext uri="{9D8B030D-6E8A-4147-A177-3AD203B41FA5}">
                      <a16:colId xmlns:a16="http://schemas.microsoft.com/office/drawing/2014/main" val="20001"/>
                    </a:ext>
                  </a:extLst>
                </a:gridCol>
              </a:tblGrid>
              <a:tr h="372975">
                <a:tc>
                  <a:txBody>
                    <a:bodyPr/>
                    <a:lstStyle/>
                    <a:p>
                      <a:pPr marL="0" lvl="0" indent="0" algn="l" rtl="0">
                        <a:spcBef>
                          <a:spcPts val="0"/>
                        </a:spcBef>
                        <a:spcAft>
                          <a:spcPts val="0"/>
                        </a:spcAft>
                        <a:buNone/>
                      </a:pPr>
                      <a:r>
                        <a:rPr lang="en" sz="1000"/>
                        <a:t>How many boards to be fabricated?</a:t>
                      </a:r>
                      <a:endParaRPr sz="1000"/>
                    </a:p>
                  </a:txBody>
                  <a:tcPr marL="91425" marR="91425" marT="91425" marB="91425"/>
                </a:tc>
                <a:tc>
                  <a:txBody>
                    <a:bodyPr/>
                    <a:lstStyle/>
                    <a:p>
                      <a:pPr marL="0" lvl="0" indent="0" algn="l" rtl="0">
                        <a:spcBef>
                          <a:spcPts val="0"/>
                        </a:spcBef>
                        <a:spcAft>
                          <a:spcPts val="0"/>
                        </a:spcAft>
                        <a:buNone/>
                      </a:pPr>
                      <a:r>
                        <a:rPr lang="en-US" dirty="0"/>
                        <a:t>8</a:t>
                      </a:r>
                      <a:endParaRPr dirty="0"/>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 sz="1000"/>
                        <a:t>Do you want mounted cross-sections of your board?</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1"/>
                  </a:ext>
                </a:extLst>
              </a:tr>
              <a:tr h="372975">
                <a:tc>
                  <a:txBody>
                    <a:bodyPr/>
                    <a:lstStyle/>
                    <a:p>
                      <a:pPr marL="0" lvl="0" indent="0" algn="l" rtl="0">
                        <a:spcBef>
                          <a:spcPts val="0"/>
                        </a:spcBef>
                        <a:spcAft>
                          <a:spcPts val="0"/>
                        </a:spcAft>
                        <a:buNone/>
                      </a:pPr>
                      <a:r>
                        <a:rPr lang="en" sz="1000"/>
                        <a:t>Surface finish required?  ENIG, etc.?</a:t>
                      </a:r>
                      <a:endParaRPr sz="1000"/>
                    </a:p>
                  </a:txBody>
                  <a:tcPr marL="91425" marR="91425" marT="91425" marB="91425"/>
                </a:tc>
                <a:tc>
                  <a:txBody>
                    <a:bodyPr/>
                    <a:lstStyle/>
                    <a:p>
                      <a:pPr marL="0" lvl="0" indent="0" algn="l" rtl="0">
                        <a:spcBef>
                          <a:spcPts val="0"/>
                        </a:spcBef>
                        <a:spcAft>
                          <a:spcPts val="0"/>
                        </a:spcAft>
                        <a:buNone/>
                      </a:pPr>
                      <a:r>
                        <a:rPr lang="en-US" sz="1000" dirty="0"/>
                        <a:t>ENIG</a:t>
                      </a:r>
                      <a:endParaRPr sz="1000" dirty="0"/>
                    </a:p>
                  </a:txBody>
                  <a:tcPr marL="91425" marR="91425" marT="91425" marB="91425"/>
                </a:tc>
                <a:extLst>
                  <a:ext uri="{0D108BD9-81ED-4DB2-BD59-A6C34878D82A}">
                    <a16:rowId xmlns:a16="http://schemas.microsoft.com/office/drawing/2014/main" val="10002"/>
                  </a:ext>
                </a:extLst>
              </a:tr>
              <a:tr h="372975">
                <a:tc>
                  <a:txBody>
                    <a:bodyPr/>
                    <a:lstStyle/>
                    <a:p>
                      <a:pPr marL="0" lvl="0" indent="0" algn="l" rtl="0">
                        <a:spcBef>
                          <a:spcPts val="0"/>
                        </a:spcBef>
                        <a:spcAft>
                          <a:spcPts val="0"/>
                        </a:spcAft>
                        <a:buNone/>
                      </a:pPr>
                      <a:r>
                        <a:rPr lang="en" sz="1000"/>
                        <a:t>Preferred board house:</a:t>
                      </a:r>
                      <a:endParaRPr sz="1000"/>
                    </a:p>
                  </a:txBody>
                  <a:tcPr marL="91425" marR="91425" marT="91425" marB="91425"/>
                </a:tc>
                <a:tc>
                  <a:txBody>
                    <a:bodyPr/>
                    <a:lstStyle/>
                    <a:p>
                      <a:pPr marL="0" lvl="0" indent="0" algn="l" rtl="0">
                        <a:spcBef>
                          <a:spcPts val="0"/>
                        </a:spcBef>
                        <a:spcAft>
                          <a:spcPts val="0"/>
                        </a:spcAft>
                        <a:buNone/>
                      </a:pPr>
                      <a:r>
                        <a:rPr lang="en-US" sz="1000" dirty="0"/>
                        <a:t>Sierra</a:t>
                      </a:r>
                      <a:endParaRPr sz="1000" dirty="0"/>
                    </a:p>
                  </a:txBody>
                  <a:tcPr marL="91425" marR="91425" marT="91425" marB="91425"/>
                </a:tc>
                <a:extLst>
                  <a:ext uri="{0D108BD9-81ED-4DB2-BD59-A6C34878D82A}">
                    <a16:rowId xmlns:a16="http://schemas.microsoft.com/office/drawing/2014/main" val="10003"/>
                  </a:ext>
                </a:extLst>
              </a:tr>
              <a:tr h="372975">
                <a:tc>
                  <a:txBody>
                    <a:bodyPr/>
                    <a:lstStyle/>
                    <a:p>
                      <a:pPr marL="0" lvl="0" indent="0" algn="l" rtl="0">
                        <a:spcBef>
                          <a:spcPts val="0"/>
                        </a:spcBef>
                        <a:spcAft>
                          <a:spcPts val="0"/>
                        </a:spcAft>
                        <a:buNone/>
                      </a:pPr>
                      <a:r>
                        <a:rPr lang="en" sz="1000"/>
                        <a:t>How many boards do you want stuffed?</a:t>
                      </a:r>
                      <a:endParaRPr sz="1000"/>
                    </a:p>
                  </a:txBody>
                  <a:tcPr marL="91425" marR="91425" marT="91425" marB="91425"/>
                </a:tc>
                <a:tc>
                  <a:txBody>
                    <a:bodyPr/>
                    <a:lstStyle/>
                    <a:p>
                      <a:pPr marL="0" lvl="0" indent="0" algn="l" rtl="0">
                        <a:spcBef>
                          <a:spcPts val="0"/>
                        </a:spcBef>
                        <a:spcAft>
                          <a:spcPts val="0"/>
                        </a:spcAft>
                        <a:buNone/>
                      </a:pPr>
                      <a:r>
                        <a:rPr lang="en-US" sz="1000" dirty="0"/>
                        <a:t>7</a:t>
                      </a:r>
                      <a:endParaRPr sz="1000" dirty="0"/>
                    </a:p>
                  </a:txBody>
                  <a:tcPr marL="91425" marR="91425" marT="91425" marB="91425"/>
                </a:tc>
                <a:extLst>
                  <a:ext uri="{0D108BD9-81ED-4DB2-BD59-A6C34878D82A}">
                    <a16:rowId xmlns:a16="http://schemas.microsoft.com/office/drawing/2014/main" val="10004"/>
                  </a:ext>
                </a:extLst>
              </a:tr>
              <a:tr h="372975">
                <a:tc>
                  <a:txBody>
                    <a:bodyPr/>
                    <a:lstStyle/>
                    <a:p>
                      <a:pPr marL="0" lvl="0" indent="0" algn="l" rtl="0">
                        <a:spcBef>
                          <a:spcPts val="0"/>
                        </a:spcBef>
                        <a:spcAft>
                          <a:spcPts val="0"/>
                        </a:spcAft>
                        <a:buNone/>
                      </a:pPr>
                      <a:r>
                        <a:rPr lang="en" sz="1000"/>
                        <a:t>Preferred assembly house:</a:t>
                      </a:r>
                      <a:endParaRPr sz="1000"/>
                    </a:p>
                  </a:txBody>
                  <a:tcPr marL="91425" marR="91425" marT="91425" marB="91425"/>
                </a:tc>
                <a:tc>
                  <a:txBody>
                    <a:bodyPr/>
                    <a:lstStyle/>
                    <a:p>
                      <a:pPr marL="0" lvl="0" indent="0" algn="l" rtl="0">
                        <a:spcBef>
                          <a:spcPts val="0"/>
                        </a:spcBef>
                        <a:spcAft>
                          <a:spcPts val="0"/>
                        </a:spcAft>
                        <a:buNone/>
                      </a:pPr>
                      <a:r>
                        <a:rPr lang="en-US" sz="1000" dirty="0" err="1"/>
                        <a:t>Digicom</a:t>
                      </a:r>
                      <a:endParaRPr sz="1000" dirty="0"/>
                    </a:p>
                  </a:txBody>
                  <a:tcPr marL="91425" marR="91425" marT="91425" marB="91425"/>
                </a:tc>
                <a:extLst>
                  <a:ext uri="{0D108BD9-81ED-4DB2-BD59-A6C34878D82A}">
                    <a16:rowId xmlns:a16="http://schemas.microsoft.com/office/drawing/2014/main" val="10005"/>
                  </a:ext>
                </a:extLst>
              </a:tr>
              <a:tr h="372975">
                <a:tc>
                  <a:txBody>
                    <a:bodyPr/>
                    <a:lstStyle/>
                    <a:p>
                      <a:pPr marL="0" lvl="0" indent="0" algn="l" rtl="0">
                        <a:spcBef>
                          <a:spcPts val="0"/>
                        </a:spcBef>
                        <a:spcAft>
                          <a:spcPts val="0"/>
                        </a:spcAft>
                        <a:buNone/>
                      </a:pPr>
                      <a:r>
                        <a:rPr lang="en" sz="1000"/>
                        <a:t>Do you want the assembly house to buy the parts?</a:t>
                      </a:r>
                      <a:endParaRPr sz="1000"/>
                    </a:p>
                  </a:txBody>
                  <a:tcPr marL="91425" marR="91425" marT="91425" marB="91425"/>
                </a:tc>
                <a:tc>
                  <a:txBody>
                    <a:bodyPr/>
                    <a:lstStyle/>
                    <a:p>
                      <a:pPr marL="0" lvl="0" indent="0" algn="l" rtl="0">
                        <a:spcBef>
                          <a:spcPts val="0"/>
                        </a:spcBef>
                        <a:spcAft>
                          <a:spcPts val="0"/>
                        </a:spcAft>
                        <a:buNone/>
                      </a:pPr>
                      <a:r>
                        <a:rPr lang="en-US" sz="1000" dirty="0"/>
                        <a:t>No, purchase ourselves</a:t>
                      </a:r>
                      <a:endParaRPr sz="1000" dirty="0"/>
                    </a:p>
                  </a:txBody>
                  <a:tcPr marL="91425" marR="91425" marT="91425" marB="91425"/>
                </a:tc>
                <a:extLst>
                  <a:ext uri="{0D108BD9-81ED-4DB2-BD59-A6C34878D82A}">
                    <a16:rowId xmlns:a16="http://schemas.microsoft.com/office/drawing/2014/main" val="10006"/>
                  </a:ext>
                </a:extLst>
              </a:tr>
              <a:tr h="372975">
                <a:tc>
                  <a:txBody>
                    <a:bodyPr/>
                    <a:lstStyle/>
                    <a:p>
                      <a:pPr marL="0" lvl="0" indent="0" algn="l" rtl="0">
                        <a:spcBef>
                          <a:spcPts val="0"/>
                        </a:spcBef>
                        <a:spcAft>
                          <a:spcPts val="0"/>
                        </a:spcAft>
                        <a:buNone/>
                      </a:pPr>
                      <a:r>
                        <a:rPr lang="en" sz="1000"/>
                        <a:t>Do you want the assembly house to buy the pastemask stencil?</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7"/>
                  </a:ext>
                </a:extLst>
              </a:tr>
              <a:tr h="372975">
                <a:tc>
                  <a:txBody>
                    <a:bodyPr/>
                    <a:lstStyle/>
                    <a:p>
                      <a:pPr marL="0" lvl="0" indent="0" algn="l" rtl="0">
                        <a:spcBef>
                          <a:spcPts val="0"/>
                        </a:spcBef>
                        <a:spcAft>
                          <a:spcPts val="0"/>
                        </a:spcAft>
                        <a:buNone/>
                      </a:pPr>
                      <a:r>
                        <a:rPr lang="en" sz="1000"/>
                        <a:t>Do you need a pastemask stencil for the BWRC custom jig?</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8"/>
                  </a:ext>
                </a:extLst>
              </a:tr>
              <a:tr h="372975">
                <a:tc>
                  <a:txBody>
                    <a:bodyPr/>
                    <a:lstStyle/>
                    <a:p>
                      <a:pPr marL="0" lvl="0" indent="0" algn="l" rtl="0">
                        <a:spcBef>
                          <a:spcPts val="0"/>
                        </a:spcBef>
                        <a:spcAft>
                          <a:spcPts val="0"/>
                        </a:spcAft>
                        <a:buNone/>
                      </a:pPr>
                      <a:r>
                        <a:rPr lang="en" sz="1000" dirty="0"/>
                        <a:t>Do you need any mechanical fixtures designed/machined?</a:t>
                      </a:r>
                      <a:endParaRPr sz="1000" dirty="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9"/>
                  </a:ext>
                </a:extLst>
              </a:tr>
              <a:tr h="372975">
                <a:tc>
                  <a:txBody>
                    <a:bodyPr/>
                    <a:lstStyle/>
                    <a:p>
                      <a:pPr marL="0" lvl="0" indent="0" algn="l" rtl="0">
                        <a:spcBef>
                          <a:spcPts val="0"/>
                        </a:spcBef>
                        <a:spcAft>
                          <a:spcPts val="0"/>
                        </a:spcAft>
                        <a:buNone/>
                      </a:pPr>
                      <a:r>
                        <a:rPr lang="en" sz="1000"/>
                        <a:t>Will you need to fit your test board on a probe station’s platen?</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10"/>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graphicFrame>
        <p:nvGraphicFramePr>
          <p:cNvPr id="78" name="Google Shape;78;p16"/>
          <p:cNvGraphicFramePr/>
          <p:nvPr>
            <p:extLst>
              <p:ext uri="{D42A27DB-BD31-4B8C-83A1-F6EECF244321}">
                <p14:modId xmlns:p14="http://schemas.microsoft.com/office/powerpoint/2010/main" val="2157623941"/>
              </p:ext>
            </p:extLst>
          </p:nvPr>
        </p:nvGraphicFramePr>
        <p:xfrm>
          <a:off x="872912" y="384317"/>
          <a:ext cx="7398175" cy="4475700"/>
        </p:xfrm>
        <a:graphic>
          <a:graphicData uri="http://schemas.openxmlformats.org/drawingml/2006/table">
            <a:tbl>
              <a:tblPr>
                <a:noFill/>
                <a:tableStyleId>{C83F8881-27B2-4F96-AAD8-D1FE207B59CE}</a:tableStyleId>
              </a:tblPr>
              <a:tblGrid>
                <a:gridCol w="4764675">
                  <a:extLst>
                    <a:ext uri="{9D8B030D-6E8A-4147-A177-3AD203B41FA5}">
                      <a16:colId xmlns:a16="http://schemas.microsoft.com/office/drawing/2014/main" val="20000"/>
                    </a:ext>
                  </a:extLst>
                </a:gridCol>
                <a:gridCol w="2633500">
                  <a:extLst>
                    <a:ext uri="{9D8B030D-6E8A-4147-A177-3AD203B41FA5}">
                      <a16:colId xmlns:a16="http://schemas.microsoft.com/office/drawing/2014/main" val="20001"/>
                    </a:ext>
                  </a:extLst>
                </a:gridCol>
              </a:tblGrid>
              <a:tr h="372975">
                <a:tc>
                  <a:txBody>
                    <a:bodyPr/>
                    <a:lstStyle/>
                    <a:p>
                      <a:pPr marL="0" lvl="0" indent="0" algn="l" rtl="0">
                        <a:spcBef>
                          <a:spcPts val="0"/>
                        </a:spcBef>
                        <a:spcAft>
                          <a:spcPts val="0"/>
                        </a:spcAft>
                        <a:buNone/>
                      </a:pPr>
                      <a:r>
                        <a:rPr lang="en" sz="1000"/>
                        <a:t>What dielectric laminate do you want for your board?</a:t>
                      </a:r>
                      <a:endParaRPr sz="1000"/>
                    </a:p>
                  </a:txBody>
                  <a:tcPr marL="91425" marR="91425" marT="91425" marB="91425"/>
                </a:tc>
                <a:tc>
                  <a:txBody>
                    <a:bodyPr/>
                    <a:lstStyle/>
                    <a:p>
                      <a:pPr marL="0" lvl="0" indent="0" algn="l" rtl="0">
                        <a:spcBef>
                          <a:spcPts val="0"/>
                        </a:spcBef>
                        <a:spcAft>
                          <a:spcPts val="0"/>
                        </a:spcAft>
                        <a:buNone/>
                      </a:pPr>
                      <a:r>
                        <a:rPr lang="en-US" sz="1000" dirty="0"/>
                        <a:t>Rogers RO4350B on top, other layers FR4</a:t>
                      </a:r>
                      <a:endParaRPr sz="1000" dirty="0"/>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 sz="1000" dirty="0"/>
                        <a:t>Do you have edge-launch SMAs?  What size fixed wrench?</a:t>
                      </a:r>
                      <a:endParaRPr sz="1000" dirty="0"/>
                    </a:p>
                  </a:txBody>
                  <a:tcPr marL="91425" marR="91425" marT="91425" marB="91425"/>
                </a:tc>
                <a:tc>
                  <a:txBody>
                    <a:bodyPr/>
                    <a:lstStyle/>
                    <a:p>
                      <a:pPr marL="0" lvl="0" indent="0" algn="l" rtl="0">
                        <a:spcBef>
                          <a:spcPts val="0"/>
                        </a:spcBef>
                        <a:spcAft>
                          <a:spcPts val="0"/>
                        </a:spcAft>
                        <a:buNone/>
                      </a:pPr>
                      <a:r>
                        <a:rPr lang="en-US" sz="1000" dirty="0"/>
                        <a:t>Yes, 3/8”</a:t>
                      </a:r>
                      <a:endParaRPr sz="1000" dirty="0"/>
                    </a:p>
                  </a:txBody>
                  <a:tcPr marL="91425" marR="91425" marT="91425" marB="91425"/>
                </a:tc>
                <a:extLst>
                  <a:ext uri="{0D108BD9-81ED-4DB2-BD59-A6C34878D82A}">
                    <a16:rowId xmlns:a16="http://schemas.microsoft.com/office/drawing/2014/main" val="10001"/>
                  </a:ext>
                </a:extLst>
              </a:tr>
              <a:tr h="3729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t>If edge-launch SMAs, what board thickness is required?</a:t>
                      </a:r>
                    </a:p>
                  </a:txBody>
                  <a:tcPr marL="91425" marR="91425" marT="91425" marB="91425"/>
                </a:tc>
                <a:tc>
                  <a:txBody>
                    <a:bodyPr/>
                    <a:lstStyle/>
                    <a:p>
                      <a:pPr marL="0" lvl="0" indent="0" algn="l" rtl="0">
                        <a:spcBef>
                          <a:spcPts val="0"/>
                        </a:spcBef>
                        <a:spcAft>
                          <a:spcPts val="0"/>
                        </a:spcAft>
                        <a:buNone/>
                      </a:pPr>
                      <a:r>
                        <a:rPr lang="en-US" sz="1000" dirty="0"/>
                        <a:t>55mils +- 10%</a:t>
                      </a:r>
                      <a:endParaRPr sz="1000" dirty="0"/>
                    </a:p>
                  </a:txBody>
                  <a:tcPr marL="91425" marR="91425" marT="91425" marB="91425"/>
                </a:tc>
                <a:extLst>
                  <a:ext uri="{0D108BD9-81ED-4DB2-BD59-A6C34878D82A}">
                    <a16:rowId xmlns:a16="http://schemas.microsoft.com/office/drawing/2014/main" val="4091818848"/>
                  </a:ext>
                </a:extLst>
              </a:tr>
              <a:tr h="372975">
                <a:tc>
                  <a:txBody>
                    <a:bodyPr/>
                    <a:lstStyle/>
                    <a:p>
                      <a:pPr marL="0" lvl="0" indent="0" algn="l" rtl="0">
                        <a:spcBef>
                          <a:spcPts val="0"/>
                        </a:spcBef>
                        <a:spcAft>
                          <a:spcPts val="0"/>
                        </a:spcAft>
                        <a:buNone/>
                      </a:pPr>
                      <a:r>
                        <a:rPr lang="en" sz="1000"/>
                        <a:t>Do you want the assembly house to use SMA heat sinks?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2"/>
                  </a:ext>
                </a:extLst>
              </a:tr>
              <a:tr h="372975">
                <a:tc>
                  <a:txBody>
                    <a:bodyPr/>
                    <a:lstStyle/>
                    <a:p>
                      <a:pPr marL="0" lvl="0" indent="0" algn="l" rtl="0">
                        <a:spcBef>
                          <a:spcPts val="0"/>
                        </a:spcBef>
                        <a:spcAft>
                          <a:spcPts val="0"/>
                        </a:spcAft>
                        <a:buNone/>
                      </a:pPr>
                      <a:r>
                        <a:rPr lang="en" sz="1000"/>
                        <a:t>Do you have controlled impedance traces? SE? Diff pairs?</a:t>
                      </a:r>
                      <a:endParaRPr sz="1000"/>
                    </a:p>
                  </a:txBody>
                  <a:tcPr marL="91425" marR="91425" marT="91425" marB="91425"/>
                </a:tc>
                <a:tc>
                  <a:txBody>
                    <a:bodyPr/>
                    <a:lstStyle/>
                    <a:p>
                      <a:pPr marL="0" lvl="0" indent="0" algn="l" rtl="0">
                        <a:spcBef>
                          <a:spcPts val="0"/>
                        </a:spcBef>
                        <a:spcAft>
                          <a:spcPts val="0"/>
                        </a:spcAft>
                        <a:buNone/>
                      </a:pPr>
                      <a:r>
                        <a:rPr lang="en-US" sz="1000" dirty="0"/>
                        <a:t>Only SE-50,k only on L1_Top</a:t>
                      </a:r>
                      <a:endParaRPr sz="1000" dirty="0"/>
                    </a:p>
                  </a:txBody>
                  <a:tcPr marL="91425" marR="91425" marT="91425" marB="91425"/>
                </a:tc>
                <a:extLst>
                  <a:ext uri="{0D108BD9-81ED-4DB2-BD59-A6C34878D82A}">
                    <a16:rowId xmlns:a16="http://schemas.microsoft.com/office/drawing/2014/main" val="10003"/>
                  </a:ext>
                </a:extLst>
              </a:tr>
              <a:tr h="372975">
                <a:tc>
                  <a:txBody>
                    <a:bodyPr/>
                    <a:lstStyle/>
                    <a:p>
                      <a:pPr marL="0" lvl="0" indent="0" algn="l" rtl="0">
                        <a:spcBef>
                          <a:spcPts val="0"/>
                        </a:spcBef>
                        <a:spcAft>
                          <a:spcPts val="0"/>
                        </a:spcAft>
                        <a:buNone/>
                      </a:pPr>
                      <a:r>
                        <a:rPr lang="en" sz="1000"/>
                        <a:t>Do you require vias-in-pads?</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4"/>
                  </a:ext>
                </a:extLst>
              </a:tr>
              <a:tr h="372975">
                <a:tc>
                  <a:txBody>
                    <a:bodyPr/>
                    <a:lstStyle/>
                    <a:p>
                      <a:pPr marL="0" lvl="0" indent="0" algn="l" rtl="0">
                        <a:spcBef>
                          <a:spcPts val="0"/>
                        </a:spcBef>
                        <a:spcAft>
                          <a:spcPts val="0"/>
                        </a:spcAft>
                        <a:buNone/>
                      </a:pPr>
                      <a:r>
                        <a:rPr lang="en" sz="1000" dirty="0"/>
                        <a:t>How many power domains?  Please list:</a:t>
                      </a:r>
                      <a:endParaRPr sz="1000" dirty="0"/>
                    </a:p>
                  </a:txBody>
                  <a:tcPr marL="91425" marR="91425" marT="91425" marB="91425"/>
                </a:tc>
                <a:tc>
                  <a:txBody>
                    <a:bodyPr/>
                    <a:lstStyle/>
                    <a:p>
                      <a:pPr marL="0" lvl="0" indent="0" algn="l" rtl="0">
                        <a:spcBef>
                          <a:spcPts val="0"/>
                        </a:spcBef>
                        <a:spcAft>
                          <a:spcPts val="0"/>
                        </a:spcAft>
                        <a:buNone/>
                      </a:pPr>
                      <a:r>
                        <a:rPr lang="en-US" sz="1000" dirty="0"/>
                        <a:t>2 supplies on chip (VDDD1V8, VDDIO3V3)</a:t>
                      </a:r>
                      <a:endParaRPr sz="1000" dirty="0"/>
                    </a:p>
                  </a:txBody>
                  <a:tcPr marL="91425" marR="91425" marT="91425" marB="91425"/>
                </a:tc>
                <a:extLst>
                  <a:ext uri="{0D108BD9-81ED-4DB2-BD59-A6C34878D82A}">
                    <a16:rowId xmlns:a16="http://schemas.microsoft.com/office/drawing/2014/main" val="10005"/>
                  </a:ext>
                </a:extLst>
              </a:tr>
              <a:tr h="372975">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t>Maximum current draw + respective pin(s)</a:t>
                      </a:r>
                    </a:p>
                  </a:txBody>
                  <a:tcPr marL="91425" marR="91425" marT="91425" marB="91425"/>
                </a:tc>
                <a:tc>
                  <a:txBody>
                    <a:bodyPr/>
                    <a:lstStyle/>
                    <a:p>
                      <a:pPr marL="0" lvl="0" indent="0" algn="l" rtl="0">
                        <a:spcBef>
                          <a:spcPts val="0"/>
                        </a:spcBef>
                        <a:spcAft>
                          <a:spcPts val="0"/>
                        </a:spcAft>
                        <a:buNone/>
                      </a:pPr>
                      <a:r>
                        <a:rPr lang="en-US" sz="1000" dirty="0"/>
                        <a:t>250mA from any supply pin</a:t>
                      </a:r>
                      <a:endParaRPr sz="1000" dirty="0"/>
                    </a:p>
                  </a:txBody>
                  <a:tcPr marL="91425" marR="91425" marT="91425" marB="91425"/>
                </a:tc>
                <a:extLst>
                  <a:ext uri="{0D108BD9-81ED-4DB2-BD59-A6C34878D82A}">
                    <a16:rowId xmlns:a16="http://schemas.microsoft.com/office/drawing/2014/main" val="2515222512"/>
                  </a:ext>
                </a:extLst>
              </a:tr>
              <a:tr h="372975">
                <a:tc>
                  <a:txBody>
                    <a:bodyPr/>
                    <a:lstStyle/>
                    <a:p>
                      <a:pPr marL="0" lvl="0" indent="0" algn="l" rtl="0">
                        <a:spcBef>
                          <a:spcPts val="0"/>
                        </a:spcBef>
                        <a:spcAft>
                          <a:spcPts val="0"/>
                        </a:spcAft>
                        <a:buNone/>
                      </a:pPr>
                      <a:r>
                        <a:rPr lang="en" sz="1000"/>
                        <a:t>For testing, do you require test pads for active scope probes?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6"/>
                  </a:ext>
                </a:extLst>
              </a:tr>
              <a:tr h="372975">
                <a:tc>
                  <a:txBody>
                    <a:bodyPr/>
                    <a:lstStyle/>
                    <a:p>
                      <a:pPr marL="0" lvl="0" indent="0" algn="l" rtl="0">
                        <a:spcBef>
                          <a:spcPts val="0"/>
                        </a:spcBef>
                        <a:spcAft>
                          <a:spcPts val="0"/>
                        </a:spcAft>
                        <a:buNone/>
                      </a:pPr>
                      <a:r>
                        <a:rPr lang="en" sz="1000"/>
                        <a:t>Do you require test pads for scope probe springy loops?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7"/>
                  </a:ext>
                </a:extLst>
              </a:tr>
              <a:tr h="372975">
                <a:tc>
                  <a:txBody>
                    <a:bodyPr/>
                    <a:lstStyle/>
                    <a:p>
                      <a:pPr marL="0" lvl="0" indent="0" algn="l" rtl="0">
                        <a:spcBef>
                          <a:spcPts val="0"/>
                        </a:spcBef>
                        <a:spcAft>
                          <a:spcPts val="0"/>
                        </a:spcAft>
                        <a:buNone/>
                      </a:pPr>
                      <a:r>
                        <a:rPr lang="en" sz="1000"/>
                        <a:t>Do you want test loops for attaching passive probes?</a:t>
                      </a:r>
                      <a:endParaRPr sz="1000"/>
                    </a:p>
                  </a:txBody>
                  <a:tcPr marL="91425" marR="91425" marT="91425" marB="91425"/>
                </a:tc>
                <a:tc>
                  <a:txBody>
                    <a:bodyPr/>
                    <a:lstStyle/>
                    <a:p>
                      <a:pPr marL="0" lvl="0" indent="0" algn="l" rtl="0">
                        <a:spcBef>
                          <a:spcPts val="0"/>
                        </a:spcBef>
                        <a:spcAft>
                          <a:spcPts val="0"/>
                        </a:spcAft>
                        <a:buNone/>
                      </a:pPr>
                      <a:r>
                        <a:rPr lang="en-US" sz="1000" dirty="0"/>
                        <a:t>Test loops for </a:t>
                      </a:r>
                      <a:r>
                        <a:rPr lang="en-US" sz="1000" dirty="0" err="1"/>
                        <a:t>ohming</a:t>
                      </a:r>
                      <a:r>
                        <a:rPr lang="en-US" sz="1000" dirty="0"/>
                        <a:t> resistance</a:t>
                      </a:r>
                      <a:endParaRPr sz="1000" dirty="0"/>
                    </a:p>
                  </a:txBody>
                  <a:tcPr marL="91425" marR="91425" marT="91425" marB="91425"/>
                </a:tc>
                <a:extLst>
                  <a:ext uri="{0D108BD9-81ED-4DB2-BD59-A6C34878D82A}">
                    <a16:rowId xmlns:a16="http://schemas.microsoft.com/office/drawing/2014/main" val="10008"/>
                  </a:ext>
                </a:extLst>
              </a:tr>
              <a:tr h="372975">
                <a:tc>
                  <a:txBody>
                    <a:bodyPr/>
                    <a:lstStyle/>
                    <a:p>
                      <a:pPr marL="0" lvl="0" indent="0" algn="l" rtl="0">
                        <a:spcBef>
                          <a:spcPts val="0"/>
                        </a:spcBef>
                        <a:spcAft>
                          <a:spcPts val="0"/>
                        </a:spcAft>
                        <a:buNone/>
                      </a:pPr>
                      <a:r>
                        <a:rPr lang="en" sz="1000"/>
                        <a:t>Do you need coax connectors to measure noise on power domains?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9"/>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sp>
        <p:nvSpPr>
          <p:cNvPr id="99" name="Google Shape;99;p19"/>
          <p:cNvSpPr txBox="1"/>
          <p:nvPr/>
        </p:nvSpPr>
        <p:spPr>
          <a:xfrm>
            <a:off x="447750" y="325999"/>
            <a:ext cx="8024700" cy="411877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Please list/describe any other requirements for the test board: </a:t>
            </a:r>
          </a:p>
          <a:p>
            <a:pPr marL="0" lvl="0" indent="0" algn="l" rtl="0">
              <a:spcBef>
                <a:spcPts val="0"/>
              </a:spcBef>
              <a:spcAft>
                <a:spcPts val="0"/>
              </a:spcAft>
              <a:buNone/>
            </a:pPr>
            <a:endParaRPr lang="en" sz="1000" dirty="0"/>
          </a:p>
          <a:p>
            <a:r>
              <a:rPr lang="en" sz="1000" dirty="0"/>
              <a:t>Voltage Domains:</a:t>
            </a:r>
          </a:p>
          <a:p>
            <a:r>
              <a:rPr lang="en" sz="1000" dirty="0"/>
              <a:t>6V input</a:t>
            </a:r>
          </a:p>
          <a:p>
            <a:r>
              <a:rPr lang="en-US" sz="1000" dirty="0">
                <a:effectLst/>
              </a:rPr>
              <a:t>--&gt; pass through power protection </a:t>
            </a:r>
          </a:p>
          <a:p>
            <a:r>
              <a:rPr lang="en-US" sz="1000" dirty="0">
                <a:effectLst/>
              </a:rPr>
              <a:t>--&gt;pass through LDO  (1st stage LDO, 4.66V output)</a:t>
            </a:r>
          </a:p>
          <a:p>
            <a:r>
              <a:rPr lang="en-US" sz="1000" dirty="0">
                <a:effectLst/>
              </a:rPr>
              <a:t>--&gt; goes to 2 separate LDOs (2nd stage LDOs) , 1 for VDDD1V8, 1 for VDDIO3V3</a:t>
            </a:r>
          </a:p>
          <a:p>
            <a:endParaRPr lang="en-US" sz="1000" dirty="0">
              <a:effectLst/>
            </a:endParaRPr>
          </a:p>
          <a:p>
            <a:r>
              <a:rPr lang="en-US" sz="1000" dirty="0"/>
              <a:t>Also have 2 points where we can bypass supplies directly to the chip (nets named *EXT*).</a:t>
            </a:r>
          </a:p>
          <a:p>
            <a:r>
              <a:rPr lang="en-US" sz="1000" dirty="0">
                <a:effectLst/>
              </a:rPr>
              <a:t>Switching controlled by jumper across two adjacent header pins.</a:t>
            </a:r>
          </a:p>
          <a:p>
            <a:br>
              <a:rPr lang="en" sz="1000" dirty="0"/>
            </a:br>
            <a:r>
              <a:rPr lang="en-US" sz="1100" dirty="0"/>
              <a:t>No separate analog/digital supply voltages.</a:t>
            </a:r>
            <a:endParaRPr lang="en-US" sz="1100" dirty="0">
              <a:effectLst/>
            </a:endParaRPr>
          </a:p>
          <a:p>
            <a:pPr marL="0" lvl="0" indent="0" algn="l" rtl="0">
              <a:spcBef>
                <a:spcPts val="0"/>
              </a:spcBef>
              <a:spcAft>
                <a:spcPts val="0"/>
              </a:spcAft>
              <a:buNone/>
            </a:pPr>
            <a:endParaRPr sz="10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
        <p:nvSpPr>
          <p:cNvPr id="85" name="Google Shape;85;p17"/>
          <p:cNvSpPr txBox="1"/>
          <p:nvPr/>
        </p:nvSpPr>
        <p:spPr>
          <a:xfrm>
            <a:off x="598850" y="339350"/>
            <a:ext cx="74325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Drawing of package:  </a:t>
            </a:r>
            <a:r>
              <a:rPr lang="en-US" sz="1000" dirty="0"/>
              <a:t>QFN-64 w/exposed pad, 9mm x 9mm, 0.5mm pitch</a:t>
            </a:r>
            <a:r>
              <a:rPr lang="en" sz="1000" dirty="0"/>
              <a:t>  </a:t>
            </a:r>
            <a:endParaRPr sz="1000" dirty="0"/>
          </a:p>
        </p:txBody>
      </p:sp>
      <p:pic>
        <p:nvPicPr>
          <p:cNvPr id="2" name="Picture 1">
            <a:extLst>
              <a:ext uri="{FF2B5EF4-FFF2-40B4-BE49-F238E27FC236}">
                <a16:creationId xmlns:a16="http://schemas.microsoft.com/office/drawing/2014/main" id="{6707C370-667F-D89C-BA0A-0354B6A63FED}"/>
              </a:ext>
            </a:extLst>
          </p:cNvPr>
          <p:cNvPicPr>
            <a:picLocks noChangeAspect="1"/>
          </p:cNvPicPr>
          <p:nvPr/>
        </p:nvPicPr>
        <p:blipFill>
          <a:blip r:embed="rId3"/>
          <a:stretch>
            <a:fillRect/>
          </a:stretch>
        </p:blipFill>
        <p:spPr>
          <a:xfrm>
            <a:off x="1207363" y="905950"/>
            <a:ext cx="7265095" cy="3954067"/>
          </a:xfrm>
          <a:prstGeom prst="rect">
            <a:avLst/>
          </a:prstGeom>
          <a:ln>
            <a:solidFill>
              <a:schemeClr val="tx1"/>
            </a:solid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pic>
        <p:nvPicPr>
          <p:cNvPr id="8" name="Picture 7">
            <a:extLst>
              <a:ext uri="{FF2B5EF4-FFF2-40B4-BE49-F238E27FC236}">
                <a16:creationId xmlns:a16="http://schemas.microsoft.com/office/drawing/2014/main" id="{064ACB53-0F49-8D91-32E7-6E65B5F8B4B9}"/>
              </a:ext>
            </a:extLst>
          </p:cNvPr>
          <p:cNvPicPr>
            <a:picLocks noChangeAspect="1"/>
          </p:cNvPicPr>
          <p:nvPr/>
        </p:nvPicPr>
        <p:blipFill>
          <a:blip r:embed="rId3"/>
          <a:stretch>
            <a:fillRect/>
          </a:stretch>
        </p:blipFill>
        <p:spPr>
          <a:xfrm>
            <a:off x="4270284" y="466026"/>
            <a:ext cx="2005116" cy="4327954"/>
          </a:xfrm>
          <a:prstGeom prst="rect">
            <a:avLst/>
          </a:prstGeom>
        </p:spPr>
      </p:pic>
      <p:pic>
        <p:nvPicPr>
          <p:cNvPr id="12" name="Picture 11">
            <a:extLst>
              <a:ext uri="{FF2B5EF4-FFF2-40B4-BE49-F238E27FC236}">
                <a16:creationId xmlns:a16="http://schemas.microsoft.com/office/drawing/2014/main" id="{A3040763-A436-1B63-DFAE-C175226D8A44}"/>
              </a:ext>
            </a:extLst>
          </p:cNvPr>
          <p:cNvPicPr>
            <a:picLocks noChangeAspect="1"/>
          </p:cNvPicPr>
          <p:nvPr/>
        </p:nvPicPr>
        <p:blipFill>
          <a:blip r:embed="rId4"/>
          <a:stretch>
            <a:fillRect/>
          </a:stretch>
        </p:blipFill>
        <p:spPr>
          <a:xfrm>
            <a:off x="2068468" y="443026"/>
            <a:ext cx="2005116" cy="4379305"/>
          </a:xfrm>
          <a:prstGeom prst="rect">
            <a:avLst/>
          </a:prstGeom>
        </p:spPr>
      </p:pic>
      <p:sp>
        <p:nvSpPr>
          <p:cNvPr id="14" name="Google Shape;85;p17">
            <a:extLst>
              <a:ext uri="{FF2B5EF4-FFF2-40B4-BE49-F238E27FC236}">
                <a16:creationId xmlns:a16="http://schemas.microsoft.com/office/drawing/2014/main" id="{BDC48424-681B-D2C7-A6AD-4F773F5AC2DA}"/>
              </a:ext>
            </a:extLst>
          </p:cNvPr>
          <p:cNvSpPr txBox="1"/>
          <p:nvPr/>
        </p:nvSpPr>
        <p:spPr>
          <a:xfrm>
            <a:off x="242270" y="49426"/>
            <a:ext cx="74325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Please paste a screenshot of the Altium schematic symbol you created for you die and saved to </a:t>
            </a:r>
            <a:r>
              <a:rPr lang="en-US" sz="1000" dirty="0" err="1"/>
              <a:t>BWRC.SchLib</a:t>
            </a:r>
            <a:r>
              <a:rPr lang="en-US" sz="1000" dirty="0"/>
              <a:t>:</a:t>
            </a:r>
            <a:endParaRPr sz="1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8" name="Picture 7">
            <a:extLst>
              <a:ext uri="{FF2B5EF4-FFF2-40B4-BE49-F238E27FC236}">
                <a16:creationId xmlns:a16="http://schemas.microsoft.com/office/drawing/2014/main" id="{CF293DCD-0C3E-1E79-FCEE-69699D7DA0BB}"/>
              </a:ext>
            </a:extLst>
          </p:cNvPr>
          <p:cNvPicPr>
            <a:picLocks noChangeAspect="1"/>
          </p:cNvPicPr>
          <p:nvPr/>
        </p:nvPicPr>
        <p:blipFill>
          <a:blip r:embed="rId3"/>
          <a:stretch>
            <a:fillRect/>
          </a:stretch>
        </p:blipFill>
        <p:spPr>
          <a:xfrm rot="5400000">
            <a:off x="2131091" y="44158"/>
            <a:ext cx="4881818" cy="5143500"/>
          </a:xfrm>
          <a:prstGeom prst="rect">
            <a:avLst/>
          </a:prstGeom>
        </p:spPr>
      </p:pic>
      <p:sp>
        <p:nvSpPr>
          <p:cNvPr id="90" name="Google Shape;9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sp>
        <p:nvSpPr>
          <p:cNvPr id="2" name="TextBox 1">
            <a:extLst>
              <a:ext uri="{FF2B5EF4-FFF2-40B4-BE49-F238E27FC236}">
                <a16:creationId xmlns:a16="http://schemas.microsoft.com/office/drawing/2014/main" id="{E3BCB5A5-60A8-D7A3-70E9-90D3CCD61436}"/>
              </a:ext>
            </a:extLst>
          </p:cNvPr>
          <p:cNvSpPr txBox="1"/>
          <p:nvPr/>
        </p:nvSpPr>
        <p:spPr>
          <a:xfrm>
            <a:off x="1467142" y="748466"/>
            <a:ext cx="504862" cy="261610"/>
          </a:xfrm>
          <a:prstGeom prst="rect">
            <a:avLst/>
          </a:prstGeom>
          <a:noFill/>
        </p:spPr>
        <p:txBody>
          <a:bodyPr wrap="square" rtlCol="0">
            <a:spAutoFit/>
          </a:bodyPr>
          <a:lstStyle/>
          <a:p>
            <a:r>
              <a:rPr lang="en-US" sz="1100" dirty="0"/>
              <a:t>Pin 1</a:t>
            </a:r>
          </a:p>
        </p:txBody>
      </p:sp>
      <p:sp>
        <p:nvSpPr>
          <p:cNvPr id="3" name="TextBox 2">
            <a:extLst>
              <a:ext uri="{FF2B5EF4-FFF2-40B4-BE49-F238E27FC236}">
                <a16:creationId xmlns:a16="http://schemas.microsoft.com/office/drawing/2014/main" id="{4FA86B91-E22A-2A9D-20ED-69463DE3C838}"/>
              </a:ext>
            </a:extLst>
          </p:cNvPr>
          <p:cNvSpPr txBox="1"/>
          <p:nvPr/>
        </p:nvSpPr>
        <p:spPr>
          <a:xfrm>
            <a:off x="3694670" y="1522234"/>
            <a:ext cx="813720" cy="338554"/>
          </a:xfrm>
          <a:prstGeom prst="rect">
            <a:avLst/>
          </a:prstGeom>
          <a:noFill/>
        </p:spPr>
        <p:txBody>
          <a:bodyPr wrap="square" rtlCol="0">
            <a:spAutoFit/>
          </a:bodyPr>
          <a:lstStyle/>
          <a:p>
            <a:r>
              <a:rPr lang="en-US" sz="1600" dirty="0"/>
              <a:t>SRAM</a:t>
            </a:r>
          </a:p>
        </p:txBody>
      </p:sp>
      <p:sp>
        <p:nvSpPr>
          <p:cNvPr id="9" name="TextBox 8">
            <a:extLst>
              <a:ext uri="{FF2B5EF4-FFF2-40B4-BE49-F238E27FC236}">
                <a16:creationId xmlns:a16="http://schemas.microsoft.com/office/drawing/2014/main" id="{1C37C00C-8EBD-34FB-A3B1-40EA7959F72B}"/>
              </a:ext>
            </a:extLst>
          </p:cNvPr>
          <p:cNvSpPr txBox="1"/>
          <p:nvPr/>
        </p:nvSpPr>
        <p:spPr>
          <a:xfrm>
            <a:off x="5640720" y="2059459"/>
            <a:ext cx="693743" cy="338554"/>
          </a:xfrm>
          <a:prstGeom prst="rect">
            <a:avLst/>
          </a:prstGeom>
          <a:noFill/>
        </p:spPr>
        <p:txBody>
          <a:bodyPr wrap="square" rtlCol="0">
            <a:spAutoFit/>
          </a:bodyPr>
          <a:lstStyle/>
          <a:p>
            <a:r>
              <a:rPr lang="en-US" sz="1600" dirty="0"/>
              <a:t>PLL</a:t>
            </a:r>
          </a:p>
        </p:txBody>
      </p:sp>
      <p:sp>
        <p:nvSpPr>
          <p:cNvPr id="10" name="TextBox 9">
            <a:extLst>
              <a:ext uri="{FF2B5EF4-FFF2-40B4-BE49-F238E27FC236}">
                <a16:creationId xmlns:a16="http://schemas.microsoft.com/office/drawing/2014/main" id="{F2A3926B-76FA-EBFC-6B6A-221A4EDC2ED4}"/>
              </a:ext>
            </a:extLst>
          </p:cNvPr>
          <p:cNvSpPr txBox="1"/>
          <p:nvPr/>
        </p:nvSpPr>
        <p:spPr>
          <a:xfrm>
            <a:off x="3787795" y="3341620"/>
            <a:ext cx="886590" cy="338554"/>
          </a:xfrm>
          <a:prstGeom prst="rect">
            <a:avLst/>
          </a:prstGeom>
          <a:noFill/>
        </p:spPr>
        <p:txBody>
          <a:bodyPr wrap="square" rtlCol="0">
            <a:spAutoFit/>
          </a:bodyPr>
          <a:lstStyle/>
          <a:p>
            <a:r>
              <a:rPr lang="en-US" sz="1600" dirty="0"/>
              <a:t>Digital</a:t>
            </a:r>
          </a:p>
        </p:txBody>
      </p:sp>
    </p:spTree>
    <p:extLst>
      <p:ext uri="{BB962C8B-B14F-4D97-AF65-F5344CB8AC3E}">
        <p14:creationId xmlns:p14="http://schemas.microsoft.com/office/powerpoint/2010/main" val="3686813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
        <p:nvSpPr>
          <p:cNvPr id="106" name="Google Shape;106;p20"/>
          <p:cNvSpPr txBox="1"/>
          <p:nvPr/>
        </p:nvSpPr>
        <p:spPr>
          <a:xfrm>
            <a:off x="546714" y="265428"/>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Physical constraints:</a:t>
            </a:r>
            <a:endParaRPr sz="1600" dirty="0"/>
          </a:p>
        </p:txBody>
      </p:sp>
      <p:sp>
        <p:nvSpPr>
          <p:cNvPr id="12" name="TextBox 11">
            <a:extLst>
              <a:ext uri="{FF2B5EF4-FFF2-40B4-BE49-F238E27FC236}">
                <a16:creationId xmlns:a16="http://schemas.microsoft.com/office/drawing/2014/main" id="{18D6BAF2-A17B-0368-9B21-CEA99B5B7893}"/>
              </a:ext>
            </a:extLst>
          </p:cNvPr>
          <p:cNvSpPr txBox="1"/>
          <p:nvPr/>
        </p:nvSpPr>
        <p:spPr>
          <a:xfrm>
            <a:off x="88263" y="1359113"/>
            <a:ext cx="2386619" cy="461665"/>
          </a:xfrm>
          <a:prstGeom prst="rect">
            <a:avLst/>
          </a:prstGeom>
          <a:noFill/>
        </p:spPr>
        <p:txBody>
          <a:bodyPr wrap="square" rtlCol="0">
            <a:spAutoFit/>
          </a:bodyPr>
          <a:lstStyle/>
          <a:p>
            <a:r>
              <a:rPr lang="en-US" sz="1200" dirty="0"/>
              <a:t>All controlled impedance traces can route on the top layer.</a:t>
            </a:r>
          </a:p>
        </p:txBody>
      </p:sp>
      <p:sp>
        <p:nvSpPr>
          <p:cNvPr id="2" name="TextBox 1">
            <a:extLst>
              <a:ext uri="{FF2B5EF4-FFF2-40B4-BE49-F238E27FC236}">
                <a16:creationId xmlns:a16="http://schemas.microsoft.com/office/drawing/2014/main" id="{153D49CA-B17C-D023-E631-74F971DD197A}"/>
              </a:ext>
            </a:extLst>
          </p:cNvPr>
          <p:cNvSpPr txBox="1"/>
          <p:nvPr/>
        </p:nvSpPr>
        <p:spPr>
          <a:xfrm>
            <a:off x="192024" y="1906406"/>
            <a:ext cx="2512341" cy="2031325"/>
          </a:xfrm>
          <a:prstGeom prst="rect">
            <a:avLst/>
          </a:prstGeom>
          <a:noFill/>
        </p:spPr>
        <p:txBody>
          <a:bodyPr wrap="square" rtlCol="0">
            <a:spAutoFit/>
          </a:bodyPr>
          <a:lstStyle/>
          <a:p>
            <a:r>
              <a:rPr lang="en-US" dirty="0"/>
              <a:t>Main physical constraint: Have 3 PMOD headers (6x2 pins each) with a center-to-center pitch of 0.9”. These must be on one edge of the board and will directly plug in to an Arty A7-100T FPGA.  First PMOD header is 9/16” from the Arty top edge.</a:t>
            </a:r>
          </a:p>
        </p:txBody>
      </p:sp>
      <p:sp>
        <p:nvSpPr>
          <p:cNvPr id="3" name="TextBox 2">
            <a:extLst>
              <a:ext uri="{FF2B5EF4-FFF2-40B4-BE49-F238E27FC236}">
                <a16:creationId xmlns:a16="http://schemas.microsoft.com/office/drawing/2014/main" id="{62BC729C-0DEE-8BAA-BB90-603DE0425874}"/>
              </a:ext>
            </a:extLst>
          </p:cNvPr>
          <p:cNvSpPr txBox="1"/>
          <p:nvPr/>
        </p:nvSpPr>
        <p:spPr>
          <a:xfrm>
            <a:off x="301752" y="4023360"/>
            <a:ext cx="2313432" cy="523220"/>
          </a:xfrm>
          <a:prstGeom prst="rect">
            <a:avLst/>
          </a:prstGeom>
          <a:noFill/>
        </p:spPr>
        <p:txBody>
          <a:bodyPr wrap="square" rtlCol="0">
            <a:spAutoFit/>
          </a:bodyPr>
          <a:lstStyle/>
          <a:p>
            <a:r>
              <a:rPr lang="en-US" dirty="0"/>
              <a:t>Also have several SMA connectors.</a:t>
            </a:r>
          </a:p>
        </p:txBody>
      </p:sp>
      <p:pic>
        <p:nvPicPr>
          <p:cNvPr id="5" name="Picture 4">
            <a:extLst>
              <a:ext uri="{FF2B5EF4-FFF2-40B4-BE49-F238E27FC236}">
                <a16:creationId xmlns:a16="http://schemas.microsoft.com/office/drawing/2014/main" id="{7985D0A3-0AA2-D083-6E28-E10CEC05B41A}"/>
              </a:ext>
            </a:extLst>
          </p:cNvPr>
          <p:cNvPicPr>
            <a:picLocks noChangeAspect="1"/>
          </p:cNvPicPr>
          <p:nvPr/>
        </p:nvPicPr>
        <p:blipFill>
          <a:blip r:embed="rId3"/>
          <a:stretch>
            <a:fillRect/>
          </a:stretch>
        </p:blipFill>
        <p:spPr>
          <a:xfrm>
            <a:off x="2834924" y="650180"/>
            <a:ext cx="6007324" cy="383269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295</TotalTime>
  <Words>1149</Words>
  <Application>Microsoft Macintosh PowerPoint</Application>
  <PresentationFormat>On-screen Show (16:9)</PresentationFormat>
  <Paragraphs>157</Paragraphs>
  <Slides>17</Slides>
  <Notes>17</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17</vt:i4>
      </vt:variant>
    </vt:vector>
  </HeadingPairs>
  <TitlesOfParts>
    <vt:vector size="19"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Rahul Kumar</cp:lastModifiedBy>
  <cp:revision>18</cp:revision>
  <dcterms:modified xsi:type="dcterms:W3CDTF">2023-11-13T21:21:26Z</dcterms:modified>
</cp:coreProperties>
</file>